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257" r:id="rId3"/>
    <p:sldId id="263" r:id="rId4"/>
    <p:sldId id="262" r:id="rId5"/>
    <p:sldId id="269" r:id="rId6"/>
    <p:sldId id="270" r:id="rId7"/>
    <p:sldId id="271" r:id="rId8"/>
    <p:sldId id="272" r:id="rId9"/>
    <p:sldId id="275" r:id="rId10"/>
    <p:sldId id="274" r:id="rId11"/>
    <p:sldId id="273" r:id="rId12"/>
    <p:sldId id="276" r:id="rId13"/>
    <p:sldId id="277" r:id="rId14"/>
    <p:sldId id="259" r:id="rId15"/>
    <p:sldId id="261" r:id="rId16"/>
    <p:sldId id="260" r:id="rId17"/>
    <p:sldId id="267" r:id="rId18"/>
    <p:sldId id="264" r:id="rId19"/>
    <p:sldId id="268" r:id="rId20"/>
    <p:sldId id="278" r:id="rId21"/>
    <p:sldId id="279" r:id="rId22"/>
    <p:sldId id="280" r:id="rId23"/>
    <p:sldId id="281" r:id="rId24"/>
    <p:sldId id="282" r:id="rId25"/>
    <p:sldId id="283" r:id="rId26"/>
    <p:sldId id="284" r:id="rId27"/>
    <p:sldId id="285" r:id="rId28"/>
    <p:sldId id="288" r:id="rId29"/>
    <p:sldId id="289" r:id="rId30"/>
    <p:sldId id="287" r:id="rId31"/>
    <p:sldId id="290" r:id="rId32"/>
    <p:sldId id="291" r:id="rId33"/>
    <p:sldId id="292" r:id="rId34"/>
    <p:sldId id="286" r:id="rId35"/>
    <p:sldId id="293" r:id="rId36"/>
    <p:sldId id="294" r:id="rId37"/>
    <p:sldId id="295" r:id="rId38"/>
    <p:sldId id="296" r:id="rId39"/>
    <p:sldId id="297" r:id="rId40"/>
    <p:sldId id="298" r:id="rId41"/>
    <p:sldId id="299" r:id="rId42"/>
    <p:sldId id="300" r:id="rId43"/>
    <p:sldId id="301" r:id="rId44"/>
    <p:sldId id="256" r:id="rId45"/>
    <p:sldId id="302" r:id="rId46"/>
    <p:sldId id="258" r:id="rId47"/>
    <p:sldId id="303" r:id="rId48"/>
    <p:sldId id="304" r:id="rId49"/>
    <p:sldId id="305" r:id="rId50"/>
    <p:sldId id="265" r:id="rId51"/>
    <p:sldId id="266"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2297E7-807E-4175-963F-3E87266A3D1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77444DF-9BEB-4EBC-BC0C-B96EAA6CA745}">
      <dgm:prSet/>
      <dgm:spPr/>
      <dgm:t>
        <a:bodyPr/>
        <a:lstStyle/>
        <a:p>
          <a:pPr>
            <a:defRPr cap="all"/>
          </a:pPr>
          <a:r>
            <a:rPr lang="en-GB"/>
            <a:t>Determine evolutionary relationships among genes, proteins, and species</a:t>
          </a:r>
          <a:endParaRPr lang="en-US"/>
        </a:p>
      </dgm:t>
    </dgm:pt>
    <dgm:pt modelId="{CE3C6F74-A83B-4B38-951E-0C5AFFA34FA1}" type="parTrans" cxnId="{2C74861E-693F-4203-A81B-CAF1791432B8}">
      <dgm:prSet/>
      <dgm:spPr/>
      <dgm:t>
        <a:bodyPr/>
        <a:lstStyle/>
        <a:p>
          <a:endParaRPr lang="en-US"/>
        </a:p>
      </dgm:t>
    </dgm:pt>
    <dgm:pt modelId="{D6897AA9-829A-466F-9206-AF1859D21B77}" type="sibTrans" cxnId="{2C74861E-693F-4203-A81B-CAF1791432B8}">
      <dgm:prSet/>
      <dgm:spPr/>
      <dgm:t>
        <a:bodyPr/>
        <a:lstStyle/>
        <a:p>
          <a:endParaRPr lang="en-US"/>
        </a:p>
      </dgm:t>
    </dgm:pt>
    <dgm:pt modelId="{971F4562-1B31-4520-BC67-21002670F74C}">
      <dgm:prSet/>
      <dgm:spPr/>
      <dgm:t>
        <a:bodyPr/>
        <a:lstStyle/>
        <a:p>
          <a:pPr>
            <a:defRPr cap="all"/>
          </a:pPr>
          <a:r>
            <a:rPr lang="en-GB"/>
            <a:t>Determine function of a newly discovered gene sequence</a:t>
          </a:r>
          <a:endParaRPr lang="en-US"/>
        </a:p>
      </dgm:t>
    </dgm:pt>
    <dgm:pt modelId="{6E6F3F44-D907-4C45-B871-7E7CAC997938}" type="parTrans" cxnId="{5CFAE98A-7CAA-4E6C-A574-9E281D0B4E00}">
      <dgm:prSet/>
      <dgm:spPr/>
      <dgm:t>
        <a:bodyPr/>
        <a:lstStyle/>
        <a:p>
          <a:endParaRPr lang="en-US"/>
        </a:p>
      </dgm:t>
    </dgm:pt>
    <dgm:pt modelId="{72B821FE-2923-494A-9373-B62A6BC29CF2}" type="sibTrans" cxnId="{5CFAE98A-7CAA-4E6C-A574-9E281D0B4E00}">
      <dgm:prSet/>
      <dgm:spPr/>
      <dgm:t>
        <a:bodyPr/>
        <a:lstStyle/>
        <a:p>
          <a:endParaRPr lang="en-US"/>
        </a:p>
      </dgm:t>
    </dgm:pt>
    <dgm:pt modelId="{2D7EB060-2824-4302-8951-C034522D9639}">
      <dgm:prSet/>
      <dgm:spPr/>
      <dgm:t>
        <a:bodyPr/>
        <a:lstStyle/>
        <a:p>
          <a:pPr>
            <a:defRPr cap="all"/>
          </a:pPr>
          <a:r>
            <a:rPr lang="en-GB"/>
            <a:t>Predicting structure and function of protein</a:t>
          </a:r>
          <a:endParaRPr lang="en-US"/>
        </a:p>
      </dgm:t>
    </dgm:pt>
    <dgm:pt modelId="{6EBAE377-213A-460B-8A7D-519CC2C2F452}" type="parTrans" cxnId="{8E86C40E-B726-44DE-938F-68A07542CC1C}">
      <dgm:prSet/>
      <dgm:spPr/>
      <dgm:t>
        <a:bodyPr/>
        <a:lstStyle/>
        <a:p>
          <a:endParaRPr lang="en-US"/>
        </a:p>
      </dgm:t>
    </dgm:pt>
    <dgm:pt modelId="{9C6C9A95-D7B0-4A7E-8D85-174B9ECD56B0}" type="sibTrans" cxnId="{8E86C40E-B726-44DE-938F-68A07542CC1C}">
      <dgm:prSet/>
      <dgm:spPr/>
      <dgm:t>
        <a:bodyPr/>
        <a:lstStyle/>
        <a:p>
          <a:endParaRPr lang="en-US"/>
        </a:p>
      </dgm:t>
    </dgm:pt>
    <dgm:pt modelId="{B77DBD89-191A-4B2E-954D-DAED3BA4C6C1}" type="pres">
      <dgm:prSet presAssocID="{2F2297E7-807E-4175-963F-3E87266A3D17}" presName="root" presStyleCnt="0">
        <dgm:presLayoutVars>
          <dgm:dir/>
          <dgm:resizeHandles val="exact"/>
        </dgm:presLayoutVars>
      </dgm:prSet>
      <dgm:spPr/>
    </dgm:pt>
    <dgm:pt modelId="{DB14F4F8-D935-4A9F-A88C-7FC67743882B}" type="pres">
      <dgm:prSet presAssocID="{777444DF-9BEB-4EBC-BC0C-B96EAA6CA745}" presName="compNode" presStyleCnt="0"/>
      <dgm:spPr/>
    </dgm:pt>
    <dgm:pt modelId="{261FA84F-071D-4D88-96B8-2FB106F37FEC}" type="pres">
      <dgm:prSet presAssocID="{777444DF-9BEB-4EBC-BC0C-B96EAA6CA745}" presName="iconBgRect" presStyleLbl="bgShp" presStyleIdx="0" presStyleCnt="3"/>
      <dgm:spPr>
        <a:prstGeom prst="round2DiagRect">
          <a:avLst>
            <a:gd name="adj1" fmla="val 29727"/>
            <a:gd name="adj2" fmla="val 0"/>
          </a:avLst>
        </a:prstGeom>
      </dgm:spPr>
    </dgm:pt>
    <dgm:pt modelId="{3C067F38-0BA4-46AB-8C0F-1765A7A1A7FC}" type="pres">
      <dgm:prSet presAssocID="{777444DF-9BEB-4EBC-BC0C-B96EAA6CA7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BCD9647F-225E-4B03-814B-48BE2E4B29C4}" type="pres">
      <dgm:prSet presAssocID="{777444DF-9BEB-4EBC-BC0C-B96EAA6CA745}" presName="spaceRect" presStyleCnt="0"/>
      <dgm:spPr/>
    </dgm:pt>
    <dgm:pt modelId="{E08E2659-4545-4475-A025-DAF404DFEBD2}" type="pres">
      <dgm:prSet presAssocID="{777444DF-9BEB-4EBC-BC0C-B96EAA6CA745}" presName="textRect" presStyleLbl="revTx" presStyleIdx="0" presStyleCnt="3">
        <dgm:presLayoutVars>
          <dgm:chMax val="1"/>
          <dgm:chPref val="1"/>
        </dgm:presLayoutVars>
      </dgm:prSet>
      <dgm:spPr/>
    </dgm:pt>
    <dgm:pt modelId="{A291813C-C28B-432A-ACF5-B5EFB280EEE3}" type="pres">
      <dgm:prSet presAssocID="{D6897AA9-829A-466F-9206-AF1859D21B77}" presName="sibTrans" presStyleCnt="0"/>
      <dgm:spPr/>
    </dgm:pt>
    <dgm:pt modelId="{38C3B6F3-F476-4DC0-B9A3-BBA73B8711AD}" type="pres">
      <dgm:prSet presAssocID="{971F4562-1B31-4520-BC67-21002670F74C}" presName="compNode" presStyleCnt="0"/>
      <dgm:spPr/>
    </dgm:pt>
    <dgm:pt modelId="{747EF455-C4EA-4C8A-9B50-E27EB31ED09B}" type="pres">
      <dgm:prSet presAssocID="{971F4562-1B31-4520-BC67-21002670F74C}" presName="iconBgRect" presStyleLbl="bgShp" presStyleIdx="1" presStyleCnt="3"/>
      <dgm:spPr>
        <a:prstGeom prst="round2DiagRect">
          <a:avLst>
            <a:gd name="adj1" fmla="val 29727"/>
            <a:gd name="adj2" fmla="val 0"/>
          </a:avLst>
        </a:prstGeom>
      </dgm:spPr>
    </dgm:pt>
    <dgm:pt modelId="{65D76071-552A-4DFD-9D87-D24F673FD0CB}" type="pres">
      <dgm:prSet presAssocID="{971F4562-1B31-4520-BC67-21002670F7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E9721C46-736D-4337-8275-2704DF7A03FD}" type="pres">
      <dgm:prSet presAssocID="{971F4562-1B31-4520-BC67-21002670F74C}" presName="spaceRect" presStyleCnt="0"/>
      <dgm:spPr/>
    </dgm:pt>
    <dgm:pt modelId="{7BC4C4E6-B5BA-48DA-A04F-1817B25F6CC5}" type="pres">
      <dgm:prSet presAssocID="{971F4562-1B31-4520-BC67-21002670F74C}" presName="textRect" presStyleLbl="revTx" presStyleIdx="1" presStyleCnt="3">
        <dgm:presLayoutVars>
          <dgm:chMax val="1"/>
          <dgm:chPref val="1"/>
        </dgm:presLayoutVars>
      </dgm:prSet>
      <dgm:spPr/>
    </dgm:pt>
    <dgm:pt modelId="{AC8E824E-E94D-4D6B-A4EB-8E31477CE2AC}" type="pres">
      <dgm:prSet presAssocID="{72B821FE-2923-494A-9373-B62A6BC29CF2}" presName="sibTrans" presStyleCnt="0"/>
      <dgm:spPr/>
    </dgm:pt>
    <dgm:pt modelId="{802B0DDF-0BF8-427C-9D9F-1C718382D288}" type="pres">
      <dgm:prSet presAssocID="{2D7EB060-2824-4302-8951-C034522D9639}" presName="compNode" presStyleCnt="0"/>
      <dgm:spPr/>
    </dgm:pt>
    <dgm:pt modelId="{2FBAD527-9754-413B-90C2-1B32121FE299}" type="pres">
      <dgm:prSet presAssocID="{2D7EB060-2824-4302-8951-C034522D9639}" presName="iconBgRect" presStyleLbl="bgShp" presStyleIdx="2" presStyleCnt="3"/>
      <dgm:spPr>
        <a:prstGeom prst="round2DiagRect">
          <a:avLst>
            <a:gd name="adj1" fmla="val 29727"/>
            <a:gd name="adj2" fmla="val 0"/>
          </a:avLst>
        </a:prstGeom>
      </dgm:spPr>
    </dgm:pt>
    <dgm:pt modelId="{A3B208DE-3F0D-41B1-A542-125D539D44F1}" type="pres">
      <dgm:prSet presAssocID="{2D7EB060-2824-4302-8951-C034522D963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1884196-1F89-4D71-B7D1-E76DF868A02F}" type="pres">
      <dgm:prSet presAssocID="{2D7EB060-2824-4302-8951-C034522D9639}" presName="spaceRect" presStyleCnt="0"/>
      <dgm:spPr/>
    </dgm:pt>
    <dgm:pt modelId="{265644B8-1800-45D8-BAE4-D71FF9E7EEB3}" type="pres">
      <dgm:prSet presAssocID="{2D7EB060-2824-4302-8951-C034522D9639}" presName="textRect" presStyleLbl="revTx" presStyleIdx="2" presStyleCnt="3">
        <dgm:presLayoutVars>
          <dgm:chMax val="1"/>
          <dgm:chPref val="1"/>
        </dgm:presLayoutVars>
      </dgm:prSet>
      <dgm:spPr/>
    </dgm:pt>
  </dgm:ptLst>
  <dgm:cxnLst>
    <dgm:cxn modelId="{8E86C40E-B726-44DE-938F-68A07542CC1C}" srcId="{2F2297E7-807E-4175-963F-3E87266A3D17}" destId="{2D7EB060-2824-4302-8951-C034522D9639}" srcOrd="2" destOrd="0" parTransId="{6EBAE377-213A-460B-8A7D-519CC2C2F452}" sibTransId="{9C6C9A95-D7B0-4A7E-8D85-174B9ECD56B0}"/>
    <dgm:cxn modelId="{2C74861E-693F-4203-A81B-CAF1791432B8}" srcId="{2F2297E7-807E-4175-963F-3E87266A3D17}" destId="{777444DF-9BEB-4EBC-BC0C-B96EAA6CA745}" srcOrd="0" destOrd="0" parTransId="{CE3C6F74-A83B-4B38-951E-0C5AFFA34FA1}" sibTransId="{D6897AA9-829A-466F-9206-AF1859D21B77}"/>
    <dgm:cxn modelId="{12495B74-B04D-42BC-97B1-BC1D1BFF26A5}" type="presOf" srcId="{777444DF-9BEB-4EBC-BC0C-B96EAA6CA745}" destId="{E08E2659-4545-4475-A025-DAF404DFEBD2}" srcOrd="0" destOrd="0" presId="urn:microsoft.com/office/officeart/2018/5/layout/IconLeafLabelList"/>
    <dgm:cxn modelId="{D3043858-F10A-464C-AE05-A0F85657C749}" type="presOf" srcId="{971F4562-1B31-4520-BC67-21002670F74C}" destId="{7BC4C4E6-B5BA-48DA-A04F-1817B25F6CC5}" srcOrd="0" destOrd="0" presId="urn:microsoft.com/office/officeart/2018/5/layout/IconLeafLabelList"/>
    <dgm:cxn modelId="{3E271E7E-12AB-4496-A1F7-485DA71AE7F0}" type="presOf" srcId="{2D7EB060-2824-4302-8951-C034522D9639}" destId="{265644B8-1800-45D8-BAE4-D71FF9E7EEB3}" srcOrd="0" destOrd="0" presId="urn:microsoft.com/office/officeart/2018/5/layout/IconLeafLabelList"/>
    <dgm:cxn modelId="{5CFAE98A-7CAA-4E6C-A574-9E281D0B4E00}" srcId="{2F2297E7-807E-4175-963F-3E87266A3D17}" destId="{971F4562-1B31-4520-BC67-21002670F74C}" srcOrd="1" destOrd="0" parTransId="{6E6F3F44-D907-4C45-B871-7E7CAC997938}" sibTransId="{72B821FE-2923-494A-9373-B62A6BC29CF2}"/>
    <dgm:cxn modelId="{6569E7CF-7814-49DF-BCD4-06628246F4B3}" type="presOf" srcId="{2F2297E7-807E-4175-963F-3E87266A3D17}" destId="{B77DBD89-191A-4B2E-954D-DAED3BA4C6C1}" srcOrd="0" destOrd="0" presId="urn:microsoft.com/office/officeart/2018/5/layout/IconLeafLabelList"/>
    <dgm:cxn modelId="{0AD99D72-13EC-437D-A3F1-2088140F7A33}" type="presParOf" srcId="{B77DBD89-191A-4B2E-954D-DAED3BA4C6C1}" destId="{DB14F4F8-D935-4A9F-A88C-7FC67743882B}" srcOrd="0" destOrd="0" presId="urn:microsoft.com/office/officeart/2018/5/layout/IconLeafLabelList"/>
    <dgm:cxn modelId="{CA227BA8-B41C-43AA-A82C-63185CB7D7E2}" type="presParOf" srcId="{DB14F4F8-D935-4A9F-A88C-7FC67743882B}" destId="{261FA84F-071D-4D88-96B8-2FB106F37FEC}" srcOrd="0" destOrd="0" presId="urn:microsoft.com/office/officeart/2018/5/layout/IconLeafLabelList"/>
    <dgm:cxn modelId="{2088B0E1-02C0-4714-9A30-03289EA10BDB}" type="presParOf" srcId="{DB14F4F8-D935-4A9F-A88C-7FC67743882B}" destId="{3C067F38-0BA4-46AB-8C0F-1765A7A1A7FC}" srcOrd="1" destOrd="0" presId="urn:microsoft.com/office/officeart/2018/5/layout/IconLeafLabelList"/>
    <dgm:cxn modelId="{BD528278-2394-43D4-8F9C-B9CD9EBEDA9E}" type="presParOf" srcId="{DB14F4F8-D935-4A9F-A88C-7FC67743882B}" destId="{BCD9647F-225E-4B03-814B-48BE2E4B29C4}" srcOrd="2" destOrd="0" presId="urn:microsoft.com/office/officeart/2018/5/layout/IconLeafLabelList"/>
    <dgm:cxn modelId="{C1C8FB2A-24B5-4EBC-97E9-589D0F54E958}" type="presParOf" srcId="{DB14F4F8-D935-4A9F-A88C-7FC67743882B}" destId="{E08E2659-4545-4475-A025-DAF404DFEBD2}" srcOrd="3" destOrd="0" presId="urn:microsoft.com/office/officeart/2018/5/layout/IconLeafLabelList"/>
    <dgm:cxn modelId="{91744ADD-4F40-467E-A490-B08967850409}" type="presParOf" srcId="{B77DBD89-191A-4B2E-954D-DAED3BA4C6C1}" destId="{A291813C-C28B-432A-ACF5-B5EFB280EEE3}" srcOrd="1" destOrd="0" presId="urn:microsoft.com/office/officeart/2018/5/layout/IconLeafLabelList"/>
    <dgm:cxn modelId="{E5F990C3-AE48-4185-A7A5-61230D3CF5A1}" type="presParOf" srcId="{B77DBD89-191A-4B2E-954D-DAED3BA4C6C1}" destId="{38C3B6F3-F476-4DC0-B9A3-BBA73B8711AD}" srcOrd="2" destOrd="0" presId="urn:microsoft.com/office/officeart/2018/5/layout/IconLeafLabelList"/>
    <dgm:cxn modelId="{83146AE9-3694-490A-9B67-E8FD0FA81D14}" type="presParOf" srcId="{38C3B6F3-F476-4DC0-B9A3-BBA73B8711AD}" destId="{747EF455-C4EA-4C8A-9B50-E27EB31ED09B}" srcOrd="0" destOrd="0" presId="urn:microsoft.com/office/officeart/2018/5/layout/IconLeafLabelList"/>
    <dgm:cxn modelId="{E1BD3D2E-8CED-4031-9C91-D981AD4C53F2}" type="presParOf" srcId="{38C3B6F3-F476-4DC0-B9A3-BBA73B8711AD}" destId="{65D76071-552A-4DFD-9D87-D24F673FD0CB}" srcOrd="1" destOrd="0" presId="urn:microsoft.com/office/officeart/2018/5/layout/IconLeafLabelList"/>
    <dgm:cxn modelId="{5D0D3039-DA06-4DEA-976F-D38DE67D45CC}" type="presParOf" srcId="{38C3B6F3-F476-4DC0-B9A3-BBA73B8711AD}" destId="{E9721C46-736D-4337-8275-2704DF7A03FD}" srcOrd="2" destOrd="0" presId="urn:microsoft.com/office/officeart/2018/5/layout/IconLeafLabelList"/>
    <dgm:cxn modelId="{DFD5D800-3E0C-43BB-9B1D-1372AA4D7A50}" type="presParOf" srcId="{38C3B6F3-F476-4DC0-B9A3-BBA73B8711AD}" destId="{7BC4C4E6-B5BA-48DA-A04F-1817B25F6CC5}" srcOrd="3" destOrd="0" presId="urn:microsoft.com/office/officeart/2018/5/layout/IconLeafLabelList"/>
    <dgm:cxn modelId="{22E6CBA1-9B45-48ED-8567-6289AC7EA12E}" type="presParOf" srcId="{B77DBD89-191A-4B2E-954D-DAED3BA4C6C1}" destId="{AC8E824E-E94D-4D6B-A4EB-8E31477CE2AC}" srcOrd="3" destOrd="0" presId="urn:microsoft.com/office/officeart/2018/5/layout/IconLeafLabelList"/>
    <dgm:cxn modelId="{87C911C4-B66A-46FE-B149-1B3DE924D361}" type="presParOf" srcId="{B77DBD89-191A-4B2E-954D-DAED3BA4C6C1}" destId="{802B0DDF-0BF8-427C-9D9F-1C718382D288}" srcOrd="4" destOrd="0" presId="urn:microsoft.com/office/officeart/2018/5/layout/IconLeafLabelList"/>
    <dgm:cxn modelId="{C34EB3DE-07F9-41FA-94BB-2330895EBB78}" type="presParOf" srcId="{802B0DDF-0BF8-427C-9D9F-1C718382D288}" destId="{2FBAD527-9754-413B-90C2-1B32121FE299}" srcOrd="0" destOrd="0" presId="urn:microsoft.com/office/officeart/2018/5/layout/IconLeafLabelList"/>
    <dgm:cxn modelId="{931241D6-9228-4F93-BB4D-CBBCE318EE59}" type="presParOf" srcId="{802B0DDF-0BF8-427C-9D9F-1C718382D288}" destId="{A3B208DE-3F0D-41B1-A542-125D539D44F1}" srcOrd="1" destOrd="0" presId="urn:microsoft.com/office/officeart/2018/5/layout/IconLeafLabelList"/>
    <dgm:cxn modelId="{F59DFB86-3243-4C1F-8B83-45F347875E43}" type="presParOf" srcId="{802B0DDF-0BF8-427C-9D9F-1C718382D288}" destId="{C1884196-1F89-4D71-B7D1-E76DF868A02F}" srcOrd="2" destOrd="0" presId="urn:microsoft.com/office/officeart/2018/5/layout/IconLeafLabelList"/>
    <dgm:cxn modelId="{5D07A87D-0E98-4A42-AF02-16B2B700DB84}" type="presParOf" srcId="{802B0DDF-0BF8-427C-9D9F-1C718382D288}" destId="{265644B8-1800-45D8-BAE4-D71FF9E7EEB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FA84F-071D-4D88-96B8-2FB106F37FEC}">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67F38-0BA4-46AB-8C0F-1765A7A1A7FC}">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8E2659-4545-4475-A025-DAF404DFEBD2}">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a:t>Determine evolutionary relationships among genes, proteins, and species</a:t>
          </a:r>
          <a:endParaRPr lang="en-US" sz="1600" kern="1200"/>
        </a:p>
      </dsp:txBody>
      <dsp:txXfrm>
        <a:off x="75768" y="3053169"/>
        <a:ext cx="3093750" cy="720000"/>
      </dsp:txXfrm>
    </dsp:sp>
    <dsp:sp modelId="{747EF455-C4EA-4C8A-9B50-E27EB31ED09B}">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D76071-552A-4DFD-9D87-D24F673FD0CB}">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C4C4E6-B5BA-48DA-A04F-1817B25F6CC5}">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a:t>Determine function of a newly discovered gene sequence</a:t>
          </a:r>
          <a:endParaRPr lang="en-US" sz="1600" kern="1200"/>
        </a:p>
      </dsp:txBody>
      <dsp:txXfrm>
        <a:off x="3710925" y="3053169"/>
        <a:ext cx="3093750" cy="720000"/>
      </dsp:txXfrm>
    </dsp:sp>
    <dsp:sp modelId="{2FBAD527-9754-413B-90C2-1B32121FE299}">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B208DE-3F0D-41B1-A542-125D539D44F1}">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5644B8-1800-45D8-BAE4-D71FF9E7EEB3}">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kern="1200"/>
            <a:t>Predicting structure and function of protein</a:t>
          </a:r>
          <a:endParaRPr lang="en-US" sz="1600" kern="1200"/>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066A4F-7EB2-448C-BAF0-E3A427FCBFE9}" type="datetimeFigureOut">
              <a:rPr lang="en-GB" smtClean="0"/>
              <a:t>05/01/2026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E182C-4B4B-4F4A-810E-5315D652BC22}" type="slidenum">
              <a:rPr lang="en-GB" smtClean="0"/>
              <a:t>‹#›</a:t>
            </a:fld>
            <a:endParaRPr lang="en-GB"/>
          </a:p>
        </p:txBody>
      </p:sp>
    </p:spTree>
    <p:extLst>
      <p:ext uri="{BB962C8B-B14F-4D97-AF65-F5344CB8AC3E}">
        <p14:creationId xmlns:p14="http://schemas.microsoft.com/office/powerpoint/2010/main" val="713553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36FCB7-C3E8-4D16-B7F9-CEFEEB74F53C}" type="slidenum">
              <a:rPr lang="en-US" smtClean="0"/>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3D96-BD87-12D4-E5D9-9C68E652EA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AE16FF3-338F-3C5E-DCD1-3079785ABB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383EC29-51D6-B526-17C2-B08E0C038ED9}"/>
              </a:ext>
            </a:extLst>
          </p:cNvPr>
          <p:cNvSpPr>
            <a:spLocks noGrp="1"/>
          </p:cNvSpPr>
          <p:nvPr>
            <p:ph type="dt" sz="half" idx="10"/>
          </p:nvPr>
        </p:nvSpPr>
        <p:spPr/>
        <p:txBody>
          <a:bodyPr/>
          <a:lstStyle/>
          <a:p>
            <a:fld id="{A44A80DC-F900-48C0-A584-5FF99079B29C}" type="datetimeFigureOut">
              <a:rPr lang="en-GB" smtClean="0"/>
              <a:t>05/01/2026</a:t>
            </a:fld>
            <a:endParaRPr lang="en-GB"/>
          </a:p>
        </p:txBody>
      </p:sp>
      <p:sp>
        <p:nvSpPr>
          <p:cNvPr id="5" name="Footer Placeholder 4">
            <a:extLst>
              <a:ext uri="{FF2B5EF4-FFF2-40B4-BE49-F238E27FC236}">
                <a16:creationId xmlns:a16="http://schemas.microsoft.com/office/drawing/2014/main" id="{911E3800-DA36-6AF1-145A-5E781922BD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CF19A5-608D-127C-1885-B073B7D4957C}"/>
              </a:ext>
            </a:extLst>
          </p:cNvPr>
          <p:cNvSpPr>
            <a:spLocks noGrp="1"/>
          </p:cNvSpPr>
          <p:nvPr>
            <p:ph type="sldNum" sz="quarter" idx="12"/>
          </p:nvPr>
        </p:nvSpPr>
        <p:spPr/>
        <p:txBody>
          <a:bodyPr/>
          <a:lstStyle/>
          <a:p>
            <a:fld id="{3289EAB2-1CAE-46BC-BBE7-4BBB8EA03D7F}" type="slidenum">
              <a:rPr lang="en-GB" smtClean="0"/>
              <a:t>‹#›</a:t>
            </a:fld>
            <a:endParaRPr lang="en-GB"/>
          </a:p>
        </p:txBody>
      </p:sp>
    </p:spTree>
    <p:extLst>
      <p:ext uri="{BB962C8B-B14F-4D97-AF65-F5344CB8AC3E}">
        <p14:creationId xmlns:p14="http://schemas.microsoft.com/office/powerpoint/2010/main" val="3179532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782-697C-B691-C536-1B8FD3E9904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A7E451-7CCE-33DA-3038-A337C9E49C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E2E207-EBA5-7F5F-8672-6D889B443C99}"/>
              </a:ext>
            </a:extLst>
          </p:cNvPr>
          <p:cNvSpPr>
            <a:spLocks noGrp="1"/>
          </p:cNvSpPr>
          <p:nvPr>
            <p:ph type="dt" sz="half" idx="10"/>
          </p:nvPr>
        </p:nvSpPr>
        <p:spPr/>
        <p:txBody>
          <a:bodyPr/>
          <a:lstStyle/>
          <a:p>
            <a:fld id="{A44A80DC-F900-48C0-A584-5FF99079B29C}" type="datetimeFigureOut">
              <a:rPr lang="en-GB" smtClean="0"/>
              <a:t>05/01/2026</a:t>
            </a:fld>
            <a:endParaRPr lang="en-GB"/>
          </a:p>
        </p:txBody>
      </p:sp>
      <p:sp>
        <p:nvSpPr>
          <p:cNvPr id="5" name="Footer Placeholder 4">
            <a:extLst>
              <a:ext uri="{FF2B5EF4-FFF2-40B4-BE49-F238E27FC236}">
                <a16:creationId xmlns:a16="http://schemas.microsoft.com/office/drawing/2014/main" id="{4C479960-56D2-4F81-E8BB-1C6857D534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E55993-9146-B310-A7B6-6F04C1C595E2}"/>
              </a:ext>
            </a:extLst>
          </p:cNvPr>
          <p:cNvSpPr>
            <a:spLocks noGrp="1"/>
          </p:cNvSpPr>
          <p:nvPr>
            <p:ph type="sldNum" sz="quarter" idx="12"/>
          </p:nvPr>
        </p:nvSpPr>
        <p:spPr/>
        <p:txBody>
          <a:bodyPr/>
          <a:lstStyle/>
          <a:p>
            <a:fld id="{3289EAB2-1CAE-46BC-BBE7-4BBB8EA03D7F}" type="slidenum">
              <a:rPr lang="en-GB" smtClean="0"/>
              <a:t>‹#›</a:t>
            </a:fld>
            <a:endParaRPr lang="en-GB"/>
          </a:p>
        </p:txBody>
      </p:sp>
    </p:spTree>
    <p:extLst>
      <p:ext uri="{BB962C8B-B14F-4D97-AF65-F5344CB8AC3E}">
        <p14:creationId xmlns:p14="http://schemas.microsoft.com/office/powerpoint/2010/main" val="2966863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D4A370-D878-D45C-8BC0-09B3B27C5C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1ABD96-ADF6-53C9-3E1A-0846141F3C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FFF310-8674-8B88-D3D8-16B66A42C7D0}"/>
              </a:ext>
            </a:extLst>
          </p:cNvPr>
          <p:cNvSpPr>
            <a:spLocks noGrp="1"/>
          </p:cNvSpPr>
          <p:nvPr>
            <p:ph type="dt" sz="half" idx="10"/>
          </p:nvPr>
        </p:nvSpPr>
        <p:spPr/>
        <p:txBody>
          <a:bodyPr/>
          <a:lstStyle/>
          <a:p>
            <a:fld id="{A44A80DC-F900-48C0-A584-5FF99079B29C}" type="datetimeFigureOut">
              <a:rPr lang="en-GB" smtClean="0"/>
              <a:t>05/01/2026</a:t>
            </a:fld>
            <a:endParaRPr lang="en-GB"/>
          </a:p>
        </p:txBody>
      </p:sp>
      <p:sp>
        <p:nvSpPr>
          <p:cNvPr id="5" name="Footer Placeholder 4">
            <a:extLst>
              <a:ext uri="{FF2B5EF4-FFF2-40B4-BE49-F238E27FC236}">
                <a16:creationId xmlns:a16="http://schemas.microsoft.com/office/drawing/2014/main" id="{781BABE4-64A2-87D3-0E97-E49372EF91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47851C-0578-C571-6120-AA63537752B9}"/>
              </a:ext>
            </a:extLst>
          </p:cNvPr>
          <p:cNvSpPr>
            <a:spLocks noGrp="1"/>
          </p:cNvSpPr>
          <p:nvPr>
            <p:ph type="sldNum" sz="quarter" idx="12"/>
          </p:nvPr>
        </p:nvSpPr>
        <p:spPr/>
        <p:txBody>
          <a:bodyPr/>
          <a:lstStyle/>
          <a:p>
            <a:fld id="{3289EAB2-1CAE-46BC-BBE7-4BBB8EA03D7F}" type="slidenum">
              <a:rPr lang="en-GB" smtClean="0"/>
              <a:t>‹#›</a:t>
            </a:fld>
            <a:endParaRPr lang="en-GB"/>
          </a:p>
        </p:txBody>
      </p:sp>
    </p:spTree>
    <p:extLst>
      <p:ext uri="{BB962C8B-B14F-4D97-AF65-F5344CB8AC3E}">
        <p14:creationId xmlns:p14="http://schemas.microsoft.com/office/powerpoint/2010/main" val="243519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E15F-0CA7-A11E-6B40-87F3192250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62C3C7E-D1C4-8969-DAD7-CA83DCE68A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2730113-74DF-105D-F10C-4E44FCAF7507}"/>
              </a:ext>
            </a:extLst>
          </p:cNvPr>
          <p:cNvSpPr>
            <a:spLocks noGrp="1"/>
          </p:cNvSpPr>
          <p:nvPr>
            <p:ph type="dt" sz="half" idx="10"/>
          </p:nvPr>
        </p:nvSpPr>
        <p:spPr/>
        <p:txBody>
          <a:bodyPr/>
          <a:lstStyle/>
          <a:p>
            <a:fld id="{6FB502DE-F2A9-4DB6-9F29-178803D8A320}" type="datetimeFigureOut">
              <a:rPr lang="en-GB" smtClean="0"/>
              <a:t>06/01/2026</a:t>
            </a:fld>
            <a:endParaRPr lang="en-GB"/>
          </a:p>
        </p:txBody>
      </p:sp>
      <p:sp>
        <p:nvSpPr>
          <p:cNvPr id="5" name="Footer Placeholder 4">
            <a:extLst>
              <a:ext uri="{FF2B5EF4-FFF2-40B4-BE49-F238E27FC236}">
                <a16:creationId xmlns:a16="http://schemas.microsoft.com/office/drawing/2014/main" id="{BA976CA8-A2E2-12AA-E169-E4150D915D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8E7BF2-3DE4-AE7F-27F6-6A4D7FA235EE}"/>
              </a:ext>
            </a:extLst>
          </p:cNvPr>
          <p:cNvSpPr>
            <a:spLocks noGrp="1"/>
          </p:cNvSpPr>
          <p:nvPr>
            <p:ph type="sldNum" sz="quarter" idx="12"/>
          </p:nvPr>
        </p:nvSpPr>
        <p:spPr/>
        <p:txBody>
          <a:bodyPr/>
          <a:lstStyle/>
          <a:p>
            <a:fld id="{55C3358E-8023-4723-BCB0-7077F682A6A5}" type="slidenum">
              <a:rPr lang="en-GB" smtClean="0"/>
              <a:t>‹#›</a:t>
            </a:fld>
            <a:endParaRPr lang="en-GB"/>
          </a:p>
        </p:txBody>
      </p:sp>
    </p:spTree>
    <p:extLst>
      <p:ext uri="{BB962C8B-B14F-4D97-AF65-F5344CB8AC3E}">
        <p14:creationId xmlns:p14="http://schemas.microsoft.com/office/powerpoint/2010/main" val="3425752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4C8D-9423-379B-BE0D-E466E0119B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4E7EBA4-DFB9-5F9D-393F-B7AE7F87F8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42E257-A474-87CB-A980-5C23FF142864}"/>
              </a:ext>
            </a:extLst>
          </p:cNvPr>
          <p:cNvSpPr>
            <a:spLocks noGrp="1"/>
          </p:cNvSpPr>
          <p:nvPr>
            <p:ph type="dt" sz="half" idx="10"/>
          </p:nvPr>
        </p:nvSpPr>
        <p:spPr/>
        <p:txBody>
          <a:bodyPr/>
          <a:lstStyle/>
          <a:p>
            <a:fld id="{6FB502DE-F2A9-4DB6-9F29-178803D8A320}" type="datetimeFigureOut">
              <a:rPr lang="en-GB" smtClean="0"/>
              <a:t>06/01/2026</a:t>
            </a:fld>
            <a:endParaRPr lang="en-GB"/>
          </a:p>
        </p:txBody>
      </p:sp>
      <p:sp>
        <p:nvSpPr>
          <p:cNvPr id="5" name="Footer Placeholder 4">
            <a:extLst>
              <a:ext uri="{FF2B5EF4-FFF2-40B4-BE49-F238E27FC236}">
                <a16:creationId xmlns:a16="http://schemas.microsoft.com/office/drawing/2014/main" id="{F95A52D4-7961-6FEA-B42C-B2E8039B82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C2EFDE8-A88A-7168-AB85-91E4A68B28F3}"/>
              </a:ext>
            </a:extLst>
          </p:cNvPr>
          <p:cNvSpPr>
            <a:spLocks noGrp="1"/>
          </p:cNvSpPr>
          <p:nvPr>
            <p:ph type="sldNum" sz="quarter" idx="12"/>
          </p:nvPr>
        </p:nvSpPr>
        <p:spPr/>
        <p:txBody>
          <a:bodyPr/>
          <a:lstStyle/>
          <a:p>
            <a:fld id="{55C3358E-8023-4723-BCB0-7077F682A6A5}" type="slidenum">
              <a:rPr lang="en-GB" smtClean="0"/>
              <a:t>‹#›</a:t>
            </a:fld>
            <a:endParaRPr lang="en-GB"/>
          </a:p>
        </p:txBody>
      </p:sp>
    </p:spTree>
    <p:extLst>
      <p:ext uri="{BB962C8B-B14F-4D97-AF65-F5344CB8AC3E}">
        <p14:creationId xmlns:p14="http://schemas.microsoft.com/office/powerpoint/2010/main" val="504160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F50E-D967-9374-FCC2-4D758FF75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E1FC48B-2515-011D-10C0-F568EB8F3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74937D-2A3F-B727-5E7E-AAFCCAE8AEA1}"/>
              </a:ext>
            </a:extLst>
          </p:cNvPr>
          <p:cNvSpPr>
            <a:spLocks noGrp="1"/>
          </p:cNvSpPr>
          <p:nvPr>
            <p:ph type="dt" sz="half" idx="10"/>
          </p:nvPr>
        </p:nvSpPr>
        <p:spPr/>
        <p:txBody>
          <a:bodyPr/>
          <a:lstStyle/>
          <a:p>
            <a:fld id="{6FB502DE-F2A9-4DB6-9F29-178803D8A320}" type="datetimeFigureOut">
              <a:rPr lang="en-GB" smtClean="0"/>
              <a:t>06/01/2026</a:t>
            </a:fld>
            <a:endParaRPr lang="en-GB"/>
          </a:p>
        </p:txBody>
      </p:sp>
      <p:sp>
        <p:nvSpPr>
          <p:cNvPr id="5" name="Footer Placeholder 4">
            <a:extLst>
              <a:ext uri="{FF2B5EF4-FFF2-40B4-BE49-F238E27FC236}">
                <a16:creationId xmlns:a16="http://schemas.microsoft.com/office/drawing/2014/main" id="{BD00DEA0-F623-16A6-0426-9F79A4CF6B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910E94-4FF4-1576-9006-22A90B32B646}"/>
              </a:ext>
            </a:extLst>
          </p:cNvPr>
          <p:cNvSpPr>
            <a:spLocks noGrp="1"/>
          </p:cNvSpPr>
          <p:nvPr>
            <p:ph type="sldNum" sz="quarter" idx="12"/>
          </p:nvPr>
        </p:nvSpPr>
        <p:spPr/>
        <p:txBody>
          <a:bodyPr/>
          <a:lstStyle/>
          <a:p>
            <a:fld id="{55C3358E-8023-4723-BCB0-7077F682A6A5}" type="slidenum">
              <a:rPr lang="en-GB" smtClean="0"/>
              <a:t>‹#›</a:t>
            </a:fld>
            <a:endParaRPr lang="en-GB"/>
          </a:p>
        </p:txBody>
      </p:sp>
    </p:spTree>
    <p:extLst>
      <p:ext uri="{BB962C8B-B14F-4D97-AF65-F5344CB8AC3E}">
        <p14:creationId xmlns:p14="http://schemas.microsoft.com/office/powerpoint/2010/main" val="3779752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875B-A5AB-76F5-4734-D87E1D119FE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0CF8C1F-C9A5-1CBC-E808-7EC094CB2C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F215D35-C4C9-8EE2-80A3-4FCCF33B1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413CD82-E59F-519D-7419-18D002995E96}"/>
              </a:ext>
            </a:extLst>
          </p:cNvPr>
          <p:cNvSpPr>
            <a:spLocks noGrp="1"/>
          </p:cNvSpPr>
          <p:nvPr>
            <p:ph type="dt" sz="half" idx="10"/>
          </p:nvPr>
        </p:nvSpPr>
        <p:spPr/>
        <p:txBody>
          <a:bodyPr/>
          <a:lstStyle/>
          <a:p>
            <a:fld id="{6FB502DE-F2A9-4DB6-9F29-178803D8A320}" type="datetimeFigureOut">
              <a:rPr lang="en-GB" smtClean="0"/>
              <a:t>06/01/2026</a:t>
            </a:fld>
            <a:endParaRPr lang="en-GB"/>
          </a:p>
        </p:txBody>
      </p:sp>
      <p:sp>
        <p:nvSpPr>
          <p:cNvPr id="6" name="Footer Placeholder 5">
            <a:extLst>
              <a:ext uri="{FF2B5EF4-FFF2-40B4-BE49-F238E27FC236}">
                <a16:creationId xmlns:a16="http://schemas.microsoft.com/office/drawing/2014/main" id="{155C07EC-648F-80B7-D624-3C84ECB9071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EDEC84-4307-09CE-4D0C-65AA40D47EFD}"/>
              </a:ext>
            </a:extLst>
          </p:cNvPr>
          <p:cNvSpPr>
            <a:spLocks noGrp="1"/>
          </p:cNvSpPr>
          <p:nvPr>
            <p:ph type="sldNum" sz="quarter" idx="12"/>
          </p:nvPr>
        </p:nvSpPr>
        <p:spPr/>
        <p:txBody>
          <a:bodyPr/>
          <a:lstStyle/>
          <a:p>
            <a:fld id="{55C3358E-8023-4723-BCB0-7077F682A6A5}" type="slidenum">
              <a:rPr lang="en-GB" smtClean="0"/>
              <a:t>‹#›</a:t>
            </a:fld>
            <a:endParaRPr lang="en-GB"/>
          </a:p>
        </p:txBody>
      </p:sp>
    </p:spTree>
    <p:extLst>
      <p:ext uri="{BB962C8B-B14F-4D97-AF65-F5344CB8AC3E}">
        <p14:creationId xmlns:p14="http://schemas.microsoft.com/office/powerpoint/2010/main" val="627357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7E6F-7C12-C825-F3F8-8606E64DF9B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178B46-7ED8-930F-9117-A64F8028AA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1936A5-4BBF-416A-7CD1-449A1F0612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68E5FD-3EDF-3EB6-0450-EE9889427B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CCBB9A-B496-FE55-C9E4-9B44660896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C3E846B-30EF-E8B3-5259-83A37820352E}"/>
              </a:ext>
            </a:extLst>
          </p:cNvPr>
          <p:cNvSpPr>
            <a:spLocks noGrp="1"/>
          </p:cNvSpPr>
          <p:nvPr>
            <p:ph type="dt" sz="half" idx="10"/>
          </p:nvPr>
        </p:nvSpPr>
        <p:spPr/>
        <p:txBody>
          <a:bodyPr/>
          <a:lstStyle/>
          <a:p>
            <a:fld id="{6FB502DE-F2A9-4DB6-9F29-178803D8A320}" type="datetimeFigureOut">
              <a:rPr lang="en-GB" smtClean="0"/>
              <a:t>06/01/2026</a:t>
            </a:fld>
            <a:endParaRPr lang="en-GB"/>
          </a:p>
        </p:txBody>
      </p:sp>
      <p:sp>
        <p:nvSpPr>
          <p:cNvPr id="8" name="Footer Placeholder 7">
            <a:extLst>
              <a:ext uri="{FF2B5EF4-FFF2-40B4-BE49-F238E27FC236}">
                <a16:creationId xmlns:a16="http://schemas.microsoft.com/office/drawing/2014/main" id="{671971B3-FB24-9F6E-B9B9-89C861045EF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9957762-0270-5046-0834-D4C9B9584E8A}"/>
              </a:ext>
            </a:extLst>
          </p:cNvPr>
          <p:cNvSpPr>
            <a:spLocks noGrp="1"/>
          </p:cNvSpPr>
          <p:nvPr>
            <p:ph type="sldNum" sz="quarter" idx="12"/>
          </p:nvPr>
        </p:nvSpPr>
        <p:spPr/>
        <p:txBody>
          <a:bodyPr/>
          <a:lstStyle/>
          <a:p>
            <a:fld id="{55C3358E-8023-4723-BCB0-7077F682A6A5}" type="slidenum">
              <a:rPr lang="en-GB" smtClean="0"/>
              <a:t>‹#›</a:t>
            </a:fld>
            <a:endParaRPr lang="en-GB"/>
          </a:p>
        </p:txBody>
      </p:sp>
    </p:spTree>
    <p:extLst>
      <p:ext uri="{BB962C8B-B14F-4D97-AF65-F5344CB8AC3E}">
        <p14:creationId xmlns:p14="http://schemas.microsoft.com/office/powerpoint/2010/main" val="2083417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BC64-489D-E489-0A0E-D92C1D189C6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2AF4363-37C9-5299-671E-59BB44EDB790}"/>
              </a:ext>
            </a:extLst>
          </p:cNvPr>
          <p:cNvSpPr>
            <a:spLocks noGrp="1"/>
          </p:cNvSpPr>
          <p:nvPr>
            <p:ph type="dt" sz="half" idx="10"/>
          </p:nvPr>
        </p:nvSpPr>
        <p:spPr/>
        <p:txBody>
          <a:bodyPr/>
          <a:lstStyle/>
          <a:p>
            <a:fld id="{6FB502DE-F2A9-4DB6-9F29-178803D8A320}" type="datetimeFigureOut">
              <a:rPr lang="en-GB" smtClean="0"/>
              <a:t>06/01/2026</a:t>
            </a:fld>
            <a:endParaRPr lang="en-GB"/>
          </a:p>
        </p:txBody>
      </p:sp>
      <p:sp>
        <p:nvSpPr>
          <p:cNvPr id="4" name="Footer Placeholder 3">
            <a:extLst>
              <a:ext uri="{FF2B5EF4-FFF2-40B4-BE49-F238E27FC236}">
                <a16:creationId xmlns:a16="http://schemas.microsoft.com/office/drawing/2014/main" id="{A82C49C2-F2AC-4BD8-54AB-E5F9A974305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8F204D-5810-875B-460C-AE6C19CDE6B1}"/>
              </a:ext>
            </a:extLst>
          </p:cNvPr>
          <p:cNvSpPr>
            <a:spLocks noGrp="1"/>
          </p:cNvSpPr>
          <p:nvPr>
            <p:ph type="sldNum" sz="quarter" idx="12"/>
          </p:nvPr>
        </p:nvSpPr>
        <p:spPr/>
        <p:txBody>
          <a:bodyPr/>
          <a:lstStyle/>
          <a:p>
            <a:fld id="{55C3358E-8023-4723-BCB0-7077F682A6A5}" type="slidenum">
              <a:rPr lang="en-GB" smtClean="0"/>
              <a:t>‹#›</a:t>
            </a:fld>
            <a:endParaRPr lang="en-GB"/>
          </a:p>
        </p:txBody>
      </p:sp>
    </p:spTree>
    <p:extLst>
      <p:ext uri="{BB962C8B-B14F-4D97-AF65-F5344CB8AC3E}">
        <p14:creationId xmlns:p14="http://schemas.microsoft.com/office/powerpoint/2010/main" val="4020758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DAF05B-A4BD-4582-D676-8203BAF37446}"/>
              </a:ext>
            </a:extLst>
          </p:cNvPr>
          <p:cNvSpPr>
            <a:spLocks noGrp="1"/>
          </p:cNvSpPr>
          <p:nvPr>
            <p:ph type="dt" sz="half" idx="10"/>
          </p:nvPr>
        </p:nvSpPr>
        <p:spPr/>
        <p:txBody>
          <a:bodyPr/>
          <a:lstStyle/>
          <a:p>
            <a:fld id="{6FB502DE-F2A9-4DB6-9F29-178803D8A320}" type="datetimeFigureOut">
              <a:rPr lang="en-GB" smtClean="0"/>
              <a:t>06/01/2026</a:t>
            </a:fld>
            <a:endParaRPr lang="en-GB"/>
          </a:p>
        </p:txBody>
      </p:sp>
      <p:sp>
        <p:nvSpPr>
          <p:cNvPr id="3" name="Footer Placeholder 2">
            <a:extLst>
              <a:ext uri="{FF2B5EF4-FFF2-40B4-BE49-F238E27FC236}">
                <a16:creationId xmlns:a16="http://schemas.microsoft.com/office/drawing/2014/main" id="{A2E48BA9-EB79-B807-D1D2-E5EB9C12BA5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FCC61C9-C311-B5EE-25D7-26CC98B7C764}"/>
              </a:ext>
            </a:extLst>
          </p:cNvPr>
          <p:cNvSpPr>
            <a:spLocks noGrp="1"/>
          </p:cNvSpPr>
          <p:nvPr>
            <p:ph type="sldNum" sz="quarter" idx="12"/>
          </p:nvPr>
        </p:nvSpPr>
        <p:spPr/>
        <p:txBody>
          <a:bodyPr/>
          <a:lstStyle/>
          <a:p>
            <a:fld id="{55C3358E-8023-4723-BCB0-7077F682A6A5}" type="slidenum">
              <a:rPr lang="en-GB" smtClean="0"/>
              <a:t>‹#›</a:t>
            </a:fld>
            <a:endParaRPr lang="en-GB"/>
          </a:p>
        </p:txBody>
      </p:sp>
    </p:spTree>
    <p:extLst>
      <p:ext uri="{BB962C8B-B14F-4D97-AF65-F5344CB8AC3E}">
        <p14:creationId xmlns:p14="http://schemas.microsoft.com/office/powerpoint/2010/main" val="1101158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0BE9-CA78-F1B9-8A6B-7BF56DFE6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0CD95CF-BFD0-4957-4894-90DFBEAD02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DCE8F2-13C4-D8A6-F33C-837430979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C270C-03B1-B293-53AB-FD46962C5A46}"/>
              </a:ext>
            </a:extLst>
          </p:cNvPr>
          <p:cNvSpPr>
            <a:spLocks noGrp="1"/>
          </p:cNvSpPr>
          <p:nvPr>
            <p:ph type="dt" sz="half" idx="10"/>
          </p:nvPr>
        </p:nvSpPr>
        <p:spPr/>
        <p:txBody>
          <a:bodyPr/>
          <a:lstStyle/>
          <a:p>
            <a:fld id="{6FB502DE-F2A9-4DB6-9F29-178803D8A320}" type="datetimeFigureOut">
              <a:rPr lang="en-GB" smtClean="0"/>
              <a:t>06/01/2026</a:t>
            </a:fld>
            <a:endParaRPr lang="en-GB"/>
          </a:p>
        </p:txBody>
      </p:sp>
      <p:sp>
        <p:nvSpPr>
          <p:cNvPr id="6" name="Footer Placeholder 5">
            <a:extLst>
              <a:ext uri="{FF2B5EF4-FFF2-40B4-BE49-F238E27FC236}">
                <a16:creationId xmlns:a16="http://schemas.microsoft.com/office/drawing/2014/main" id="{B6BAD610-F987-B68D-0939-23B6C18074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B8E4313-547C-E133-2FA7-9C34CFBD6546}"/>
              </a:ext>
            </a:extLst>
          </p:cNvPr>
          <p:cNvSpPr>
            <a:spLocks noGrp="1"/>
          </p:cNvSpPr>
          <p:nvPr>
            <p:ph type="sldNum" sz="quarter" idx="12"/>
          </p:nvPr>
        </p:nvSpPr>
        <p:spPr/>
        <p:txBody>
          <a:bodyPr/>
          <a:lstStyle/>
          <a:p>
            <a:fld id="{55C3358E-8023-4723-BCB0-7077F682A6A5}" type="slidenum">
              <a:rPr lang="en-GB" smtClean="0"/>
              <a:t>‹#›</a:t>
            </a:fld>
            <a:endParaRPr lang="en-GB"/>
          </a:p>
        </p:txBody>
      </p:sp>
    </p:spTree>
    <p:extLst>
      <p:ext uri="{BB962C8B-B14F-4D97-AF65-F5344CB8AC3E}">
        <p14:creationId xmlns:p14="http://schemas.microsoft.com/office/powerpoint/2010/main" val="335256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495D-0836-A183-2458-E0B6E04714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766757B-30F5-6584-075A-24FCBED02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2129CA-D2EF-D762-53BA-94B535F5E395}"/>
              </a:ext>
            </a:extLst>
          </p:cNvPr>
          <p:cNvSpPr>
            <a:spLocks noGrp="1"/>
          </p:cNvSpPr>
          <p:nvPr>
            <p:ph type="dt" sz="half" idx="10"/>
          </p:nvPr>
        </p:nvSpPr>
        <p:spPr/>
        <p:txBody>
          <a:bodyPr/>
          <a:lstStyle/>
          <a:p>
            <a:fld id="{A44A80DC-F900-48C0-A584-5FF99079B29C}" type="datetimeFigureOut">
              <a:rPr lang="en-GB" smtClean="0"/>
              <a:t>05/01/2026</a:t>
            </a:fld>
            <a:endParaRPr lang="en-GB"/>
          </a:p>
        </p:txBody>
      </p:sp>
      <p:sp>
        <p:nvSpPr>
          <p:cNvPr id="5" name="Footer Placeholder 4">
            <a:extLst>
              <a:ext uri="{FF2B5EF4-FFF2-40B4-BE49-F238E27FC236}">
                <a16:creationId xmlns:a16="http://schemas.microsoft.com/office/drawing/2014/main" id="{A6E4BAF2-2ECA-4CF1-6CB8-9C7F159C9D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1BF2F9-516B-7400-FEAC-B938A2ECF803}"/>
              </a:ext>
            </a:extLst>
          </p:cNvPr>
          <p:cNvSpPr>
            <a:spLocks noGrp="1"/>
          </p:cNvSpPr>
          <p:nvPr>
            <p:ph type="sldNum" sz="quarter" idx="12"/>
          </p:nvPr>
        </p:nvSpPr>
        <p:spPr/>
        <p:txBody>
          <a:bodyPr/>
          <a:lstStyle/>
          <a:p>
            <a:fld id="{3289EAB2-1CAE-46BC-BBE7-4BBB8EA03D7F}" type="slidenum">
              <a:rPr lang="en-GB" smtClean="0"/>
              <a:t>‹#›</a:t>
            </a:fld>
            <a:endParaRPr lang="en-GB"/>
          </a:p>
        </p:txBody>
      </p:sp>
    </p:spTree>
    <p:extLst>
      <p:ext uri="{BB962C8B-B14F-4D97-AF65-F5344CB8AC3E}">
        <p14:creationId xmlns:p14="http://schemas.microsoft.com/office/powerpoint/2010/main" val="10868801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210D-F445-3913-1DCB-74EEBE6AA5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9801719-F955-819C-4658-7D36AAB2B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DBECA7F-BAFA-41B2-65BE-0EE054439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8BF4F-CB06-5155-B4BD-D7801443725A}"/>
              </a:ext>
            </a:extLst>
          </p:cNvPr>
          <p:cNvSpPr>
            <a:spLocks noGrp="1"/>
          </p:cNvSpPr>
          <p:nvPr>
            <p:ph type="dt" sz="half" idx="10"/>
          </p:nvPr>
        </p:nvSpPr>
        <p:spPr/>
        <p:txBody>
          <a:bodyPr/>
          <a:lstStyle/>
          <a:p>
            <a:fld id="{6FB502DE-F2A9-4DB6-9F29-178803D8A320}" type="datetimeFigureOut">
              <a:rPr lang="en-GB" smtClean="0"/>
              <a:t>06/01/2026</a:t>
            </a:fld>
            <a:endParaRPr lang="en-GB"/>
          </a:p>
        </p:txBody>
      </p:sp>
      <p:sp>
        <p:nvSpPr>
          <p:cNvPr id="6" name="Footer Placeholder 5">
            <a:extLst>
              <a:ext uri="{FF2B5EF4-FFF2-40B4-BE49-F238E27FC236}">
                <a16:creationId xmlns:a16="http://schemas.microsoft.com/office/drawing/2014/main" id="{A6619D20-7BD0-9164-A40C-0A57716B90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421A8E-AD30-E8D1-4B01-CFEF1ADC202E}"/>
              </a:ext>
            </a:extLst>
          </p:cNvPr>
          <p:cNvSpPr>
            <a:spLocks noGrp="1"/>
          </p:cNvSpPr>
          <p:nvPr>
            <p:ph type="sldNum" sz="quarter" idx="12"/>
          </p:nvPr>
        </p:nvSpPr>
        <p:spPr/>
        <p:txBody>
          <a:bodyPr/>
          <a:lstStyle/>
          <a:p>
            <a:fld id="{55C3358E-8023-4723-BCB0-7077F682A6A5}" type="slidenum">
              <a:rPr lang="en-GB" smtClean="0"/>
              <a:t>‹#›</a:t>
            </a:fld>
            <a:endParaRPr lang="en-GB"/>
          </a:p>
        </p:txBody>
      </p:sp>
    </p:spTree>
    <p:extLst>
      <p:ext uri="{BB962C8B-B14F-4D97-AF65-F5344CB8AC3E}">
        <p14:creationId xmlns:p14="http://schemas.microsoft.com/office/powerpoint/2010/main" val="9261049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7E151-5380-D255-9A55-CA8F0BA5EE6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C59789-5A42-37F4-B324-39814D1FCE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140B0D-8E48-3217-E336-E6A2142A8E10}"/>
              </a:ext>
            </a:extLst>
          </p:cNvPr>
          <p:cNvSpPr>
            <a:spLocks noGrp="1"/>
          </p:cNvSpPr>
          <p:nvPr>
            <p:ph type="dt" sz="half" idx="10"/>
          </p:nvPr>
        </p:nvSpPr>
        <p:spPr/>
        <p:txBody>
          <a:bodyPr/>
          <a:lstStyle/>
          <a:p>
            <a:fld id="{6FB502DE-F2A9-4DB6-9F29-178803D8A320}" type="datetimeFigureOut">
              <a:rPr lang="en-GB" smtClean="0"/>
              <a:t>06/01/2026</a:t>
            </a:fld>
            <a:endParaRPr lang="en-GB"/>
          </a:p>
        </p:txBody>
      </p:sp>
      <p:sp>
        <p:nvSpPr>
          <p:cNvPr id="5" name="Footer Placeholder 4">
            <a:extLst>
              <a:ext uri="{FF2B5EF4-FFF2-40B4-BE49-F238E27FC236}">
                <a16:creationId xmlns:a16="http://schemas.microsoft.com/office/drawing/2014/main" id="{7A5A5DF2-A200-7B4F-4E37-FCB47B8A90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C9ACE4-53A8-FD53-EB3D-46320EC933F5}"/>
              </a:ext>
            </a:extLst>
          </p:cNvPr>
          <p:cNvSpPr>
            <a:spLocks noGrp="1"/>
          </p:cNvSpPr>
          <p:nvPr>
            <p:ph type="sldNum" sz="quarter" idx="12"/>
          </p:nvPr>
        </p:nvSpPr>
        <p:spPr/>
        <p:txBody>
          <a:bodyPr/>
          <a:lstStyle/>
          <a:p>
            <a:fld id="{55C3358E-8023-4723-BCB0-7077F682A6A5}" type="slidenum">
              <a:rPr lang="en-GB" smtClean="0"/>
              <a:t>‹#›</a:t>
            </a:fld>
            <a:endParaRPr lang="en-GB"/>
          </a:p>
        </p:txBody>
      </p:sp>
    </p:spTree>
    <p:extLst>
      <p:ext uri="{BB962C8B-B14F-4D97-AF65-F5344CB8AC3E}">
        <p14:creationId xmlns:p14="http://schemas.microsoft.com/office/powerpoint/2010/main" val="2386304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574D11-6998-A433-E612-0E2E5A7282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769C69-0B83-2EFC-A652-740CEF6027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D81746-B0E6-3E60-E7F6-A9D1DE125A4D}"/>
              </a:ext>
            </a:extLst>
          </p:cNvPr>
          <p:cNvSpPr>
            <a:spLocks noGrp="1"/>
          </p:cNvSpPr>
          <p:nvPr>
            <p:ph type="dt" sz="half" idx="10"/>
          </p:nvPr>
        </p:nvSpPr>
        <p:spPr/>
        <p:txBody>
          <a:bodyPr/>
          <a:lstStyle/>
          <a:p>
            <a:fld id="{6FB502DE-F2A9-4DB6-9F29-178803D8A320}" type="datetimeFigureOut">
              <a:rPr lang="en-GB" smtClean="0"/>
              <a:t>06/01/2026</a:t>
            </a:fld>
            <a:endParaRPr lang="en-GB"/>
          </a:p>
        </p:txBody>
      </p:sp>
      <p:sp>
        <p:nvSpPr>
          <p:cNvPr id="5" name="Footer Placeholder 4">
            <a:extLst>
              <a:ext uri="{FF2B5EF4-FFF2-40B4-BE49-F238E27FC236}">
                <a16:creationId xmlns:a16="http://schemas.microsoft.com/office/drawing/2014/main" id="{B2E49681-1DFF-EAAC-FA68-2404920DED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21241D-FAED-79B1-1029-9D3132D5C0C7}"/>
              </a:ext>
            </a:extLst>
          </p:cNvPr>
          <p:cNvSpPr>
            <a:spLocks noGrp="1"/>
          </p:cNvSpPr>
          <p:nvPr>
            <p:ph type="sldNum" sz="quarter" idx="12"/>
          </p:nvPr>
        </p:nvSpPr>
        <p:spPr/>
        <p:txBody>
          <a:bodyPr/>
          <a:lstStyle/>
          <a:p>
            <a:fld id="{55C3358E-8023-4723-BCB0-7077F682A6A5}" type="slidenum">
              <a:rPr lang="en-GB" smtClean="0"/>
              <a:t>‹#›</a:t>
            </a:fld>
            <a:endParaRPr lang="en-GB"/>
          </a:p>
        </p:txBody>
      </p:sp>
    </p:spTree>
    <p:extLst>
      <p:ext uri="{BB962C8B-B14F-4D97-AF65-F5344CB8AC3E}">
        <p14:creationId xmlns:p14="http://schemas.microsoft.com/office/powerpoint/2010/main" val="40765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5388-32A5-5148-50A2-ACB7210556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4766CFA-BEA5-E510-8424-28D3B609E39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1E8ECA-E51B-EF2C-F127-247E2063A5E5}"/>
              </a:ext>
            </a:extLst>
          </p:cNvPr>
          <p:cNvSpPr>
            <a:spLocks noGrp="1"/>
          </p:cNvSpPr>
          <p:nvPr>
            <p:ph type="dt" sz="half" idx="10"/>
          </p:nvPr>
        </p:nvSpPr>
        <p:spPr/>
        <p:txBody>
          <a:bodyPr/>
          <a:lstStyle/>
          <a:p>
            <a:fld id="{A44A80DC-F900-48C0-A584-5FF99079B29C}" type="datetimeFigureOut">
              <a:rPr lang="en-GB" smtClean="0"/>
              <a:t>05/01/2026</a:t>
            </a:fld>
            <a:endParaRPr lang="en-GB"/>
          </a:p>
        </p:txBody>
      </p:sp>
      <p:sp>
        <p:nvSpPr>
          <p:cNvPr id="5" name="Footer Placeholder 4">
            <a:extLst>
              <a:ext uri="{FF2B5EF4-FFF2-40B4-BE49-F238E27FC236}">
                <a16:creationId xmlns:a16="http://schemas.microsoft.com/office/drawing/2014/main" id="{38A3CA3B-807E-04A6-AA95-1E428A3876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F824C9-04C4-73C0-BBDF-85B6DEAB043B}"/>
              </a:ext>
            </a:extLst>
          </p:cNvPr>
          <p:cNvSpPr>
            <a:spLocks noGrp="1"/>
          </p:cNvSpPr>
          <p:nvPr>
            <p:ph type="sldNum" sz="quarter" idx="12"/>
          </p:nvPr>
        </p:nvSpPr>
        <p:spPr/>
        <p:txBody>
          <a:bodyPr/>
          <a:lstStyle/>
          <a:p>
            <a:fld id="{3289EAB2-1CAE-46BC-BBE7-4BBB8EA03D7F}" type="slidenum">
              <a:rPr lang="en-GB" smtClean="0"/>
              <a:t>‹#›</a:t>
            </a:fld>
            <a:endParaRPr lang="en-GB"/>
          </a:p>
        </p:txBody>
      </p:sp>
    </p:spTree>
    <p:extLst>
      <p:ext uri="{BB962C8B-B14F-4D97-AF65-F5344CB8AC3E}">
        <p14:creationId xmlns:p14="http://schemas.microsoft.com/office/powerpoint/2010/main" val="359039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37D-5513-AC70-6D7E-DBEDA9DBC2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34377D3-6793-5427-ECFB-9844CE8AEE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9F88A5-C4E3-0D64-D6C5-8857A5A3A3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62BBA9C-3F56-C963-77AC-AF55A9C5FBC7}"/>
              </a:ext>
            </a:extLst>
          </p:cNvPr>
          <p:cNvSpPr>
            <a:spLocks noGrp="1"/>
          </p:cNvSpPr>
          <p:nvPr>
            <p:ph type="dt" sz="half" idx="10"/>
          </p:nvPr>
        </p:nvSpPr>
        <p:spPr/>
        <p:txBody>
          <a:bodyPr/>
          <a:lstStyle/>
          <a:p>
            <a:fld id="{A44A80DC-F900-48C0-A584-5FF99079B29C}" type="datetimeFigureOut">
              <a:rPr lang="en-GB" smtClean="0"/>
              <a:t>05/01/2026</a:t>
            </a:fld>
            <a:endParaRPr lang="en-GB"/>
          </a:p>
        </p:txBody>
      </p:sp>
      <p:sp>
        <p:nvSpPr>
          <p:cNvPr id="6" name="Footer Placeholder 5">
            <a:extLst>
              <a:ext uri="{FF2B5EF4-FFF2-40B4-BE49-F238E27FC236}">
                <a16:creationId xmlns:a16="http://schemas.microsoft.com/office/drawing/2014/main" id="{869455FC-A512-A2BA-4821-3D322EC406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9D51B4-9E9B-047D-AA6F-DECF65802388}"/>
              </a:ext>
            </a:extLst>
          </p:cNvPr>
          <p:cNvSpPr>
            <a:spLocks noGrp="1"/>
          </p:cNvSpPr>
          <p:nvPr>
            <p:ph type="sldNum" sz="quarter" idx="12"/>
          </p:nvPr>
        </p:nvSpPr>
        <p:spPr/>
        <p:txBody>
          <a:bodyPr/>
          <a:lstStyle/>
          <a:p>
            <a:fld id="{3289EAB2-1CAE-46BC-BBE7-4BBB8EA03D7F}" type="slidenum">
              <a:rPr lang="en-GB" smtClean="0"/>
              <a:t>‹#›</a:t>
            </a:fld>
            <a:endParaRPr lang="en-GB"/>
          </a:p>
        </p:txBody>
      </p:sp>
    </p:spTree>
    <p:extLst>
      <p:ext uri="{BB962C8B-B14F-4D97-AF65-F5344CB8AC3E}">
        <p14:creationId xmlns:p14="http://schemas.microsoft.com/office/powerpoint/2010/main" val="246561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5B36-2C5E-0580-3398-FD5A54BDA50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5779A2D-D5A5-8D45-B388-50C186A59F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CA3A20-E8CE-048F-9ED7-5A13AE6603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F4E10CA-92DD-2DD7-A69C-73833AF04C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E8FF6A-2FD9-D699-153E-208E1B2618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0C585B-9D13-3AE5-31A0-FAC2C56E0A0C}"/>
              </a:ext>
            </a:extLst>
          </p:cNvPr>
          <p:cNvSpPr>
            <a:spLocks noGrp="1"/>
          </p:cNvSpPr>
          <p:nvPr>
            <p:ph type="dt" sz="half" idx="10"/>
          </p:nvPr>
        </p:nvSpPr>
        <p:spPr/>
        <p:txBody>
          <a:bodyPr/>
          <a:lstStyle/>
          <a:p>
            <a:fld id="{A44A80DC-F900-48C0-A584-5FF99079B29C}" type="datetimeFigureOut">
              <a:rPr lang="en-GB" smtClean="0"/>
              <a:t>05/01/2026</a:t>
            </a:fld>
            <a:endParaRPr lang="en-GB"/>
          </a:p>
        </p:txBody>
      </p:sp>
      <p:sp>
        <p:nvSpPr>
          <p:cNvPr id="8" name="Footer Placeholder 7">
            <a:extLst>
              <a:ext uri="{FF2B5EF4-FFF2-40B4-BE49-F238E27FC236}">
                <a16:creationId xmlns:a16="http://schemas.microsoft.com/office/drawing/2014/main" id="{964FC17A-CFA5-697C-143F-E507C988BD9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216FDA-CF8B-B983-4764-A87401E11B04}"/>
              </a:ext>
            </a:extLst>
          </p:cNvPr>
          <p:cNvSpPr>
            <a:spLocks noGrp="1"/>
          </p:cNvSpPr>
          <p:nvPr>
            <p:ph type="sldNum" sz="quarter" idx="12"/>
          </p:nvPr>
        </p:nvSpPr>
        <p:spPr/>
        <p:txBody>
          <a:bodyPr/>
          <a:lstStyle/>
          <a:p>
            <a:fld id="{3289EAB2-1CAE-46BC-BBE7-4BBB8EA03D7F}" type="slidenum">
              <a:rPr lang="en-GB" smtClean="0"/>
              <a:t>‹#›</a:t>
            </a:fld>
            <a:endParaRPr lang="en-GB"/>
          </a:p>
        </p:txBody>
      </p:sp>
    </p:spTree>
    <p:extLst>
      <p:ext uri="{BB962C8B-B14F-4D97-AF65-F5344CB8AC3E}">
        <p14:creationId xmlns:p14="http://schemas.microsoft.com/office/powerpoint/2010/main" val="380727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8541-052D-3DEC-5A46-B4C2414914C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3AA32A-9B2B-5C7C-974C-ECD29DCFCA81}"/>
              </a:ext>
            </a:extLst>
          </p:cNvPr>
          <p:cNvSpPr>
            <a:spLocks noGrp="1"/>
          </p:cNvSpPr>
          <p:nvPr>
            <p:ph type="dt" sz="half" idx="10"/>
          </p:nvPr>
        </p:nvSpPr>
        <p:spPr/>
        <p:txBody>
          <a:bodyPr/>
          <a:lstStyle/>
          <a:p>
            <a:fld id="{A44A80DC-F900-48C0-A584-5FF99079B29C}" type="datetimeFigureOut">
              <a:rPr lang="en-GB" smtClean="0"/>
              <a:t>05/01/2026</a:t>
            </a:fld>
            <a:endParaRPr lang="en-GB"/>
          </a:p>
        </p:txBody>
      </p:sp>
      <p:sp>
        <p:nvSpPr>
          <p:cNvPr id="4" name="Footer Placeholder 3">
            <a:extLst>
              <a:ext uri="{FF2B5EF4-FFF2-40B4-BE49-F238E27FC236}">
                <a16:creationId xmlns:a16="http://schemas.microsoft.com/office/drawing/2014/main" id="{F3946AF2-F302-1617-97A6-2F7E9CF354D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B53080A-3F62-5B98-B7C9-937EF1ED85B1}"/>
              </a:ext>
            </a:extLst>
          </p:cNvPr>
          <p:cNvSpPr>
            <a:spLocks noGrp="1"/>
          </p:cNvSpPr>
          <p:nvPr>
            <p:ph type="sldNum" sz="quarter" idx="12"/>
          </p:nvPr>
        </p:nvSpPr>
        <p:spPr/>
        <p:txBody>
          <a:bodyPr/>
          <a:lstStyle/>
          <a:p>
            <a:fld id="{3289EAB2-1CAE-46BC-BBE7-4BBB8EA03D7F}" type="slidenum">
              <a:rPr lang="en-GB" smtClean="0"/>
              <a:t>‹#›</a:t>
            </a:fld>
            <a:endParaRPr lang="en-GB"/>
          </a:p>
        </p:txBody>
      </p:sp>
    </p:spTree>
    <p:extLst>
      <p:ext uri="{BB962C8B-B14F-4D97-AF65-F5344CB8AC3E}">
        <p14:creationId xmlns:p14="http://schemas.microsoft.com/office/powerpoint/2010/main" val="1721525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7DDE9C-3DF5-4930-5765-808BBC07A7A5}"/>
              </a:ext>
            </a:extLst>
          </p:cNvPr>
          <p:cNvSpPr>
            <a:spLocks noGrp="1"/>
          </p:cNvSpPr>
          <p:nvPr>
            <p:ph type="dt" sz="half" idx="10"/>
          </p:nvPr>
        </p:nvSpPr>
        <p:spPr/>
        <p:txBody>
          <a:bodyPr/>
          <a:lstStyle/>
          <a:p>
            <a:fld id="{A44A80DC-F900-48C0-A584-5FF99079B29C}" type="datetimeFigureOut">
              <a:rPr lang="en-GB" smtClean="0"/>
              <a:t>05/01/2026</a:t>
            </a:fld>
            <a:endParaRPr lang="en-GB"/>
          </a:p>
        </p:txBody>
      </p:sp>
      <p:sp>
        <p:nvSpPr>
          <p:cNvPr id="3" name="Footer Placeholder 2">
            <a:extLst>
              <a:ext uri="{FF2B5EF4-FFF2-40B4-BE49-F238E27FC236}">
                <a16:creationId xmlns:a16="http://schemas.microsoft.com/office/drawing/2014/main" id="{090FEAAA-4120-8E21-E537-79F0AF4A070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58A52B8-BC2A-C258-2512-8B19EA6BC52B}"/>
              </a:ext>
            </a:extLst>
          </p:cNvPr>
          <p:cNvSpPr>
            <a:spLocks noGrp="1"/>
          </p:cNvSpPr>
          <p:nvPr>
            <p:ph type="sldNum" sz="quarter" idx="12"/>
          </p:nvPr>
        </p:nvSpPr>
        <p:spPr/>
        <p:txBody>
          <a:bodyPr/>
          <a:lstStyle/>
          <a:p>
            <a:fld id="{3289EAB2-1CAE-46BC-BBE7-4BBB8EA03D7F}" type="slidenum">
              <a:rPr lang="en-GB" smtClean="0"/>
              <a:t>‹#›</a:t>
            </a:fld>
            <a:endParaRPr lang="en-GB"/>
          </a:p>
        </p:txBody>
      </p:sp>
    </p:spTree>
    <p:extLst>
      <p:ext uri="{BB962C8B-B14F-4D97-AF65-F5344CB8AC3E}">
        <p14:creationId xmlns:p14="http://schemas.microsoft.com/office/powerpoint/2010/main" val="1022932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34A6-F00B-63DD-D591-75B7DFDFE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6068589-2A47-1A9B-46EA-F870B54206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C6A233-89D1-0A81-1BE4-D5EDB2A6F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37290F-131A-3047-9ED6-B94AABD9235E}"/>
              </a:ext>
            </a:extLst>
          </p:cNvPr>
          <p:cNvSpPr>
            <a:spLocks noGrp="1"/>
          </p:cNvSpPr>
          <p:nvPr>
            <p:ph type="dt" sz="half" idx="10"/>
          </p:nvPr>
        </p:nvSpPr>
        <p:spPr/>
        <p:txBody>
          <a:bodyPr/>
          <a:lstStyle/>
          <a:p>
            <a:fld id="{A44A80DC-F900-48C0-A584-5FF99079B29C}" type="datetimeFigureOut">
              <a:rPr lang="en-GB" smtClean="0"/>
              <a:t>05/01/2026</a:t>
            </a:fld>
            <a:endParaRPr lang="en-GB"/>
          </a:p>
        </p:txBody>
      </p:sp>
      <p:sp>
        <p:nvSpPr>
          <p:cNvPr id="6" name="Footer Placeholder 5">
            <a:extLst>
              <a:ext uri="{FF2B5EF4-FFF2-40B4-BE49-F238E27FC236}">
                <a16:creationId xmlns:a16="http://schemas.microsoft.com/office/drawing/2014/main" id="{CDA3BB68-1952-A9BF-E2DE-2107602142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44FBE1-3AF1-34C0-F277-7576FDDB624D}"/>
              </a:ext>
            </a:extLst>
          </p:cNvPr>
          <p:cNvSpPr>
            <a:spLocks noGrp="1"/>
          </p:cNvSpPr>
          <p:nvPr>
            <p:ph type="sldNum" sz="quarter" idx="12"/>
          </p:nvPr>
        </p:nvSpPr>
        <p:spPr/>
        <p:txBody>
          <a:bodyPr/>
          <a:lstStyle/>
          <a:p>
            <a:fld id="{3289EAB2-1CAE-46BC-BBE7-4BBB8EA03D7F}" type="slidenum">
              <a:rPr lang="en-GB" smtClean="0"/>
              <a:t>‹#›</a:t>
            </a:fld>
            <a:endParaRPr lang="en-GB"/>
          </a:p>
        </p:txBody>
      </p:sp>
    </p:spTree>
    <p:extLst>
      <p:ext uri="{BB962C8B-B14F-4D97-AF65-F5344CB8AC3E}">
        <p14:creationId xmlns:p14="http://schemas.microsoft.com/office/powerpoint/2010/main" val="1877902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9B4D-6997-0C75-7B84-F8D7EF007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F2866A5-8553-6F4D-8D35-407B19FE1F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BDC93B0-1045-A53E-DE02-5BFEFCB79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CE971F-399C-B86B-5631-403AEB0F9043}"/>
              </a:ext>
            </a:extLst>
          </p:cNvPr>
          <p:cNvSpPr>
            <a:spLocks noGrp="1"/>
          </p:cNvSpPr>
          <p:nvPr>
            <p:ph type="dt" sz="half" idx="10"/>
          </p:nvPr>
        </p:nvSpPr>
        <p:spPr/>
        <p:txBody>
          <a:bodyPr/>
          <a:lstStyle/>
          <a:p>
            <a:fld id="{A44A80DC-F900-48C0-A584-5FF99079B29C}" type="datetimeFigureOut">
              <a:rPr lang="en-GB" smtClean="0"/>
              <a:t>05/01/2026</a:t>
            </a:fld>
            <a:endParaRPr lang="en-GB"/>
          </a:p>
        </p:txBody>
      </p:sp>
      <p:sp>
        <p:nvSpPr>
          <p:cNvPr id="6" name="Footer Placeholder 5">
            <a:extLst>
              <a:ext uri="{FF2B5EF4-FFF2-40B4-BE49-F238E27FC236}">
                <a16:creationId xmlns:a16="http://schemas.microsoft.com/office/drawing/2014/main" id="{69EE79A5-AFD5-B4E0-E8E0-A2DBD96FFA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AC8CE6-FDC5-1268-DF05-16CC4567BD96}"/>
              </a:ext>
            </a:extLst>
          </p:cNvPr>
          <p:cNvSpPr>
            <a:spLocks noGrp="1"/>
          </p:cNvSpPr>
          <p:nvPr>
            <p:ph type="sldNum" sz="quarter" idx="12"/>
          </p:nvPr>
        </p:nvSpPr>
        <p:spPr/>
        <p:txBody>
          <a:bodyPr/>
          <a:lstStyle/>
          <a:p>
            <a:fld id="{3289EAB2-1CAE-46BC-BBE7-4BBB8EA03D7F}" type="slidenum">
              <a:rPr lang="en-GB" smtClean="0"/>
              <a:t>‹#›</a:t>
            </a:fld>
            <a:endParaRPr lang="en-GB"/>
          </a:p>
        </p:txBody>
      </p:sp>
    </p:spTree>
    <p:extLst>
      <p:ext uri="{BB962C8B-B14F-4D97-AF65-F5344CB8AC3E}">
        <p14:creationId xmlns:p14="http://schemas.microsoft.com/office/powerpoint/2010/main" val="3854738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9C9186-1252-0765-731F-5DFC2A49A9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6EA661-C9C2-63AF-3F41-2F78960F9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AE8E22-54D5-9490-8681-788BB451B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4A80DC-F900-48C0-A584-5FF99079B29C}" type="datetimeFigureOut">
              <a:rPr lang="en-GB" smtClean="0"/>
              <a:t>06/01/2026</a:t>
            </a:fld>
            <a:endParaRPr lang="en-GB"/>
          </a:p>
        </p:txBody>
      </p:sp>
      <p:sp>
        <p:nvSpPr>
          <p:cNvPr id="5" name="Footer Placeholder 4">
            <a:extLst>
              <a:ext uri="{FF2B5EF4-FFF2-40B4-BE49-F238E27FC236}">
                <a16:creationId xmlns:a16="http://schemas.microsoft.com/office/drawing/2014/main" id="{86AEB8DE-937C-5F89-FDCB-26FBA023D3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EE2E39C-22DB-8E29-3D44-960A16E3D2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89EAB2-1CAE-46BC-BBE7-4BBB8EA03D7F}" type="slidenum">
              <a:rPr lang="en-GB" smtClean="0"/>
              <a:t>‹#›</a:t>
            </a:fld>
            <a:endParaRPr lang="en-GB"/>
          </a:p>
        </p:txBody>
      </p:sp>
      <p:pic>
        <p:nvPicPr>
          <p:cNvPr id="9" name="Picture 2" descr="WAICY 2024 KSA - WAICY">
            <a:extLst>
              <a:ext uri="{FF2B5EF4-FFF2-40B4-BE49-F238E27FC236}">
                <a16:creationId xmlns:a16="http://schemas.microsoft.com/office/drawing/2014/main" id="{91E3313A-C809-BE5C-3635-D03F217AAA49}"/>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814648" y="0"/>
            <a:ext cx="1377352" cy="7850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466094E-6CFB-C1DE-FB0E-7B94CC2CA543}"/>
              </a:ext>
            </a:extLst>
          </p:cNvPr>
          <p:cNvPicPr>
            <a:picLocks noChangeAspect="1"/>
          </p:cNvPicPr>
          <p:nvPr userDrawn="1"/>
        </p:nvPicPr>
        <p:blipFill>
          <a:blip r:embed="rId14"/>
          <a:stretch>
            <a:fillRect/>
          </a:stretch>
        </p:blipFill>
        <p:spPr>
          <a:xfrm>
            <a:off x="11477" y="6271752"/>
            <a:ext cx="1676545" cy="571550"/>
          </a:xfrm>
          <a:prstGeom prst="rect">
            <a:avLst/>
          </a:prstGeom>
        </p:spPr>
      </p:pic>
    </p:spTree>
    <p:extLst>
      <p:ext uri="{BB962C8B-B14F-4D97-AF65-F5344CB8AC3E}">
        <p14:creationId xmlns:p14="http://schemas.microsoft.com/office/powerpoint/2010/main" val="1395123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B1A5F-CAA6-AE5D-F4B1-3F7A7D767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90C64D7-5608-992C-FC52-B392F702AB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D68000-50D5-CCF2-5EE6-58A00E6FB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B502DE-F2A9-4DB6-9F29-178803D8A320}" type="datetimeFigureOut">
              <a:rPr lang="en-GB" smtClean="0"/>
              <a:t>06/01/2026</a:t>
            </a:fld>
            <a:endParaRPr lang="en-GB"/>
          </a:p>
        </p:txBody>
      </p:sp>
      <p:sp>
        <p:nvSpPr>
          <p:cNvPr id="5" name="Footer Placeholder 4">
            <a:extLst>
              <a:ext uri="{FF2B5EF4-FFF2-40B4-BE49-F238E27FC236}">
                <a16:creationId xmlns:a16="http://schemas.microsoft.com/office/drawing/2014/main" id="{8C75EFD4-26C0-3A9D-0786-536AC790F7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F0A6569-3765-AB9F-51F3-62B176D668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C3358E-8023-4723-BCB0-7077F682A6A5}" type="slidenum">
              <a:rPr lang="en-GB" smtClean="0"/>
              <a:t>‹#›</a:t>
            </a:fld>
            <a:endParaRPr lang="en-GB"/>
          </a:p>
        </p:txBody>
      </p:sp>
      <p:pic>
        <p:nvPicPr>
          <p:cNvPr id="7" name="Picture 2" descr="WAICY 2024 KSA - WAICY">
            <a:extLst>
              <a:ext uri="{FF2B5EF4-FFF2-40B4-BE49-F238E27FC236}">
                <a16:creationId xmlns:a16="http://schemas.microsoft.com/office/drawing/2014/main" id="{D3B3A914-DAAE-2E0E-0D08-6B40451C8C7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814648" y="19456"/>
            <a:ext cx="1377352" cy="7850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49E8F7D-C003-061E-C0CB-8EF1371628B4}"/>
              </a:ext>
            </a:extLst>
          </p:cNvPr>
          <p:cNvPicPr>
            <a:picLocks noChangeAspect="1"/>
          </p:cNvPicPr>
          <p:nvPr userDrawn="1"/>
        </p:nvPicPr>
        <p:blipFill>
          <a:blip r:embed="rId14"/>
          <a:stretch>
            <a:fillRect/>
          </a:stretch>
        </p:blipFill>
        <p:spPr>
          <a:xfrm>
            <a:off x="11477" y="6291208"/>
            <a:ext cx="1676545" cy="571550"/>
          </a:xfrm>
          <a:prstGeom prst="rect">
            <a:avLst/>
          </a:prstGeom>
        </p:spPr>
      </p:pic>
    </p:spTree>
    <p:extLst>
      <p:ext uri="{BB962C8B-B14F-4D97-AF65-F5344CB8AC3E}">
        <p14:creationId xmlns:p14="http://schemas.microsoft.com/office/powerpoint/2010/main" val="22550590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DE03-DB86-9E9E-E3E7-918B0A7B4DFE}"/>
              </a:ext>
            </a:extLst>
          </p:cNvPr>
          <p:cNvSpPr>
            <a:spLocks noGrp="1"/>
          </p:cNvSpPr>
          <p:nvPr>
            <p:ph type="title"/>
          </p:nvPr>
        </p:nvSpPr>
        <p:spPr>
          <a:xfrm>
            <a:off x="838200" y="925563"/>
            <a:ext cx="10515600" cy="4138049"/>
          </a:xfrm>
        </p:spPr>
        <p:txBody>
          <a:bodyPr>
            <a:normAutofit/>
          </a:bodyPr>
          <a:lstStyle/>
          <a:p>
            <a:pPr algn="ctr"/>
            <a:r>
              <a:rPr lang="en-GB" sz="4800" b="1" dirty="0">
                <a:latin typeface="Arial" panose="020B0604020202020204" pitchFamily="34" charset="0"/>
                <a:cs typeface="Arial" panose="020B0604020202020204" pitchFamily="34" charset="0"/>
              </a:rPr>
              <a:t>Introduction to Bioinformatics</a:t>
            </a:r>
            <a:br>
              <a:rPr lang="en-GB" sz="4800" b="1" dirty="0">
                <a:latin typeface="Arial" panose="020B0604020202020204" pitchFamily="34" charset="0"/>
                <a:cs typeface="Arial" panose="020B0604020202020204" pitchFamily="34" charset="0"/>
              </a:rPr>
            </a:br>
            <a:br>
              <a:rPr lang="en-GB" sz="4800" dirty="0">
                <a:latin typeface="Arial" panose="020B0604020202020204" pitchFamily="34" charset="0"/>
                <a:cs typeface="Arial" panose="020B0604020202020204" pitchFamily="34" charset="0"/>
              </a:rPr>
            </a:br>
            <a:r>
              <a:rPr lang="en-GB" sz="4800" dirty="0">
                <a:solidFill>
                  <a:schemeClr val="accent1">
                    <a:lumMod val="75000"/>
                  </a:schemeClr>
                </a:solidFill>
                <a:latin typeface="Arial" panose="020B0604020202020204" pitchFamily="34" charset="0"/>
                <a:cs typeface="Arial" panose="020B0604020202020204" pitchFamily="34" charset="0"/>
              </a:rPr>
              <a:t>Day 2: Sequence Alignment and Phylogenetic</a:t>
            </a:r>
            <a:br>
              <a:rPr lang="en-GB" sz="4800" dirty="0">
                <a:solidFill>
                  <a:schemeClr val="accent1">
                    <a:lumMod val="75000"/>
                  </a:schemeClr>
                </a:solidFill>
                <a:latin typeface="Arial" panose="020B0604020202020204" pitchFamily="34" charset="0"/>
                <a:cs typeface="Arial" panose="020B0604020202020204" pitchFamily="34" charset="0"/>
              </a:rPr>
            </a:br>
            <a:r>
              <a:rPr lang="en-GB" sz="3600" dirty="0">
                <a:solidFill>
                  <a:schemeClr val="accent1">
                    <a:lumMod val="75000"/>
                  </a:schemeClr>
                </a:solidFill>
                <a:latin typeface="Arial" panose="020B0604020202020204" pitchFamily="34" charset="0"/>
                <a:cs typeface="Arial" panose="020B0604020202020204" pitchFamily="34" charset="0"/>
              </a:rPr>
              <a:t>13</a:t>
            </a:r>
            <a:r>
              <a:rPr lang="en-GB" sz="3600" baseline="30000" dirty="0">
                <a:solidFill>
                  <a:schemeClr val="accent1">
                    <a:lumMod val="75000"/>
                  </a:schemeClr>
                </a:solidFill>
                <a:latin typeface="Arial" panose="020B0604020202020204" pitchFamily="34" charset="0"/>
                <a:cs typeface="Arial" panose="020B0604020202020204" pitchFamily="34" charset="0"/>
              </a:rPr>
              <a:t>th</a:t>
            </a:r>
            <a:r>
              <a:rPr lang="en-GB" sz="3600" dirty="0">
                <a:solidFill>
                  <a:schemeClr val="accent1">
                    <a:lumMod val="75000"/>
                  </a:schemeClr>
                </a:solidFill>
                <a:latin typeface="Arial" panose="020B0604020202020204" pitchFamily="34" charset="0"/>
                <a:cs typeface="Arial" panose="020B0604020202020204" pitchFamily="34" charset="0"/>
              </a:rPr>
              <a:t> January 2026</a:t>
            </a:r>
          </a:p>
        </p:txBody>
      </p:sp>
    </p:spTree>
    <p:extLst>
      <p:ext uri="{BB962C8B-B14F-4D97-AF65-F5344CB8AC3E}">
        <p14:creationId xmlns:p14="http://schemas.microsoft.com/office/powerpoint/2010/main" val="156165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017C4-41EC-331B-2293-0D56B7B431FE}"/>
            </a:ext>
          </a:extLst>
        </p:cNvPr>
        <p:cNvGrpSpPr/>
        <p:nvPr/>
      </p:nvGrpSpPr>
      <p:grpSpPr>
        <a:xfrm>
          <a:off x="0" y="0"/>
          <a:ext cx="0" cy="0"/>
          <a:chOff x="0" y="0"/>
          <a:chExt cx="0" cy="0"/>
        </a:xfrm>
      </p:grpSpPr>
      <p:sp>
        <p:nvSpPr>
          <p:cNvPr id="3" name="object 6" descr="$PPTXTitle">
            <a:extLst>
              <a:ext uri="{FF2B5EF4-FFF2-40B4-BE49-F238E27FC236}">
                <a16:creationId xmlns:a16="http://schemas.microsoft.com/office/drawing/2014/main" id="{094FFAAE-B1F8-3C90-1ED0-6C83EFC65D03}"/>
              </a:ext>
            </a:extLst>
          </p:cNvPr>
          <p:cNvSpPr txBox="1">
            <a:spLocks/>
          </p:cNvSpPr>
          <p:nvPr/>
        </p:nvSpPr>
        <p:spPr>
          <a:xfrm>
            <a:off x="412956" y="260255"/>
            <a:ext cx="11474244" cy="690574"/>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GB" b="1" spc="65" dirty="0">
                <a:latin typeface="Arial" panose="020B0604020202020204" pitchFamily="34" charset="0"/>
                <a:cs typeface="Arial" panose="020B0604020202020204" pitchFamily="34" charset="0"/>
              </a:rPr>
              <a:t>Sequence conversation implies function</a:t>
            </a:r>
            <a:endParaRPr lang="en-GB"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91B07B-4C4F-3F1E-96CA-C9C39FB39974}"/>
              </a:ext>
            </a:extLst>
          </p:cNvPr>
          <p:cNvPicPr>
            <a:picLocks noChangeAspect="1"/>
          </p:cNvPicPr>
          <p:nvPr/>
        </p:nvPicPr>
        <p:blipFill>
          <a:blip r:embed="rId2"/>
          <a:stretch>
            <a:fillRect/>
          </a:stretch>
        </p:blipFill>
        <p:spPr>
          <a:xfrm>
            <a:off x="1650907" y="963076"/>
            <a:ext cx="9276266" cy="5665149"/>
          </a:xfrm>
          <a:prstGeom prst="rect">
            <a:avLst/>
          </a:prstGeom>
        </p:spPr>
      </p:pic>
    </p:spTree>
    <p:extLst>
      <p:ext uri="{BB962C8B-B14F-4D97-AF65-F5344CB8AC3E}">
        <p14:creationId xmlns:p14="http://schemas.microsoft.com/office/powerpoint/2010/main" val="3118853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2486E-976B-A1DB-A0D5-4ABB099A1598}"/>
            </a:ext>
          </a:extLst>
        </p:cNvPr>
        <p:cNvGrpSpPr/>
        <p:nvPr/>
      </p:nvGrpSpPr>
      <p:grpSpPr>
        <a:xfrm>
          <a:off x="0" y="0"/>
          <a:ext cx="0" cy="0"/>
          <a:chOff x="0" y="0"/>
          <a:chExt cx="0" cy="0"/>
        </a:xfrm>
      </p:grpSpPr>
      <p:sp>
        <p:nvSpPr>
          <p:cNvPr id="3" name="object 6" descr="$PPTXTitle">
            <a:extLst>
              <a:ext uri="{FF2B5EF4-FFF2-40B4-BE49-F238E27FC236}">
                <a16:creationId xmlns:a16="http://schemas.microsoft.com/office/drawing/2014/main" id="{81A5BB7D-1276-C3BC-B536-CFE8873B9A6E}"/>
              </a:ext>
            </a:extLst>
          </p:cNvPr>
          <p:cNvSpPr txBox="1">
            <a:spLocks/>
          </p:cNvSpPr>
          <p:nvPr/>
        </p:nvSpPr>
        <p:spPr>
          <a:xfrm>
            <a:off x="147484" y="136525"/>
            <a:ext cx="11897031" cy="690574"/>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GB" b="1" spc="65" dirty="0">
                <a:latin typeface="Arial" panose="020B0604020202020204" pitchFamily="34" charset="0"/>
                <a:cs typeface="Arial" panose="020B0604020202020204" pitchFamily="34" charset="0"/>
              </a:rPr>
              <a:t>Algorithm  used in Dynamic programming</a:t>
            </a:r>
          </a:p>
        </p:txBody>
      </p:sp>
      <p:sp>
        <p:nvSpPr>
          <p:cNvPr id="6" name="Round Diagonal Corner Rectangle 17">
            <a:extLst>
              <a:ext uri="{FF2B5EF4-FFF2-40B4-BE49-F238E27FC236}">
                <a16:creationId xmlns:a16="http://schemas.microsoft.com/office/drawing/2014/main" id="{2334A099-8574-430A-61E6-3E1B73899686}"/>
              </a:ext>
            </a:extLst>
          </p:cNvPr>
          <p:cNvSpPr/>
          <p:nvPr/>
        </p:nvSpPr>
        <p:spPr>
          <a:xfrm>
            <a:off x="1553496" y="1066800"/>
            <a:ext cx="3962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Needleman-</a:t>
            </a:r>
            <a:r>
              <a:rPr lang="en-US" b="1" dirty="0" err="1">
                <a:solidFill>
                  <a:schemeClr val="tx1"/>
                </a:solidFill>
                <a:latin typeface="Arial" panose="020B0604020202020204" pitchFamily="34" charset="0"/>
                <a:cs typeface="Arial" panose="020B0604020202020204" pitchFamily="34" charset="0"/>
              </a:rPr>
              <a:t>wunsch</a:t>
            </a:r>
            <a:r>
              <a:rPr lang="en-US" b="1" dirty="0">
                <a:solidFill>
                  <a:schemeClr val="tx1"/>
                </a:solidFill>
                <a:latin typeface="Arial" panose="020B0604020202020204" pitchFamily="34" charset="0"/>
                <a:cs typeface="Arial" panose="020B0604020202020204" pitchFamily="34" charset="0"/>
              </a:rPr>
              <a:t>  Algorithm</a:t>
            </a:r>
          </a:p>
        </p:txBody>
      </p:sp>
      <p:sp>
        <p:nvSpPr>
          <p:cNvPr id="7" name="Round Diagonal Corner Rectangle 30">
            <a:extLst>
              <a:ext uri="{FF2B5EF4-FFF2-40B4-BE49-F238E27FC236}">
                <a16:creationId xmlns:a16="http://schemas.microsoft.com/office/drawing/2014/main" id="{B917966B-0DBA-8F3D-D410-B89A077DA89E}"/>
              </a:ext>
            </a:extLst>
          </p:cNvPr>
          <p:cNvSpPr/>
          <p:nvPr/>
        </p:nvSpPr>
        <p:spPr>
          <a:xfrm>
            <a:off x="1553496" y="1959077"/>
            <a:ext cx="3962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Developed by </a:t>
            </a:r>
            <a:r>
              <a:rPr lang="en-US" b="1" dirty="0" err="1">
                <a:solidFill>
                  <a:schemeClr val="tx1"/>
                </a:solidFill>
                <a:latin typeface="Arial" panose="020B0604020202020204" pitchFamily="34" charset="0"/>
                <a:cs typeface="Arial" panose="020B0604020202020204" pitchFamily="34" charset="0"/>
              </a:rPr>
              <a:t>Saul.b</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needleman</a:t>
            </a:r>
            <a:r>
              <a:rPr lang="en-US" b="1" dirty="0">
                <a:solidFill>
                  <a:schemeClr val="tx1"/>
                </a:solidFill>
                <a:latin typeface="Arial" panose="020B0604020202020204" pitchFamily="34" charset="0"/>
                <a:cs typeface="Arial" panose="020B0604020202020204" pitchFamily="34" charset="0"/>
              </a:rPr>
              <a:t> &amp; </a:t>
            </a:r>
            <a:r>
              <a:rPr lang="en-US" b="1" dirty="0" err="1">
                <a:solidFill>
                  <a:schemeClr val="tx1"/>
                </a:solidFill>
                <a:latin typeface="Arial" panose="020B0604020202020204" pitchFamily="34" charset="0"/>
                <a:cs typeface="Arial" panose="020B0604020202020204" pitchFamily="34" charset="0"/>
              </a:rPr>
              <a:t>christian.d</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wunsch</a:t>
            </a:r>
            <a:endParaRPr lang="en-US" b="1" dirty="0">
              <a:solidFill>
                <a:schemeClr val="tx1"/>
              </a:solidFill>
              <a:latin typeface="Arial" panose="020B0604020202020204" pitchFamily="34" charset="0"/>
              <a:cs typeface="Arial" panose="020B0604020202020204" pitchFamily="34" charset="0"/>
            </a:endParaRPr>
          </a:p>
        </p:txBody>
      </p:sp>
      <p:sp>
        <p:nvSpPr>
          <p:cNvPr id="8" name="Round Diagonal Corner Rectangle 31">
            <a:extLst>
              <a:ext uri="{FF2B5EF4-FFF2-40B4-BE49-F238E27FC236}">
                <a16:creationId xmlns:a16="http://schemas.microsoft.com/office/drawing/2014/main" id="{E03EECD9-A49A-0EED-3BA2-07EB8087A39D}"/>
              </a:ext>
            </a:extLst>
          </p:cNvPr>
          <p:cNvSpPr/>
          <p:nvPr/>
        </p:nvSpPr>
        <p:spPr>
          <a:xfrm>
            <a:off x="1553496" y="2851355"/>
            <a:ext cx="3962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Referred as global alignment</a:t>
            </a:r>
          </a:p>
        </p:txBody>
      </p:sp>
      <p:sp>
        <p:nvSpPr>
          <p:cNvPr id="9" name="Round Diagonal Corner Rectangle 32">
            <a:extLst>
              <a:ext uri="{FF2B5EF4-FFF2-40B4-BE49-F238E27FC236}">
                <a16:creationId xmlns:a16="http://schemas.microsoft.com/office/drawing/2014/main" id="{730A2FE5-49FE-0F50-8637-80E213122023}"/>
              </a:ext>
            </a:extLst>
          </p:cNvPr>
          <p:cNvSpPr/>
          <p:nvPr/>
        </p:nvSpPr>
        <p:spPr>
          <a:xfrm>
            <a:off x="1553496" y="3743632"/>
            <a:ext cx="3962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Used in aligning 2 closely related sequence</a:t>
            </a:r>
          </a:p>
        </p:txBody>
      </p:sp>
      <p:sp>
        <p:nvSpPr>
          <p:cNvPr id="10" name="Round Diagonal Corner Rectangle 33">
            <a:extLst>
              <a:ext uri="{FF2B5EF4-FFF2-40B4-BE49-F238E27FC236}">
                <a16:creationId xmlns:a16="http://schemas.microsoft.com/office/drawing/2014/main" id="{882AA245-BC93-897C-4996-44A464D4175B}"/>
              </a:ext>
            </a:extLst>
          </p:cNvPr>
          <p:cNvSpPr/>
          <p:nvPr/>
        </p:nvSpPr>
        <p:spPr>
          <a:xfrm>
            <a:off x="1553496" y="4635910"/>
            <a:ext cx="3962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Compares the whole sequence</a:t>
            </a:r>
          </a:p>
        </p:txBody>
      </p:sp>
      <p:sp>
        <p:nvSpPr>
          <p:cNvPr id="11" name="Round Diagonal Corner Rectangle 34">
            <a:extLst>
              <a:ext uri="{FF2B5EF4-FFF2-40B4-BE49-F238E27FC236}">
                <a16:creationId xmlns:a16="http://schemas.microsoft.com/office/drawing/2014/main" id="{AF94E80A-4AF5-8CBD-A02D-22487F684EAA}"/>
              </a:ext>
            </a:extLst>
          </p:cNvPr>
          <p:cNvSpPr/>
          <p:nvPr/>
        </p:nvSpPr>
        <p:spPr>
          <a:xfrm>
            <a:off x="1553496" y="5528187"/>
            <a:ext cx="3962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Tools:- EMBOSS-Needle, </a:t>
            </a:r>
            <a:r>
              <a:rPr lang="en-US" b="1" dirty="0" err="1">
                <a:solidFill>
                  <a:schemeClr val="tx1"/>
                </a:solidFill>
                <a:latin typeface="Arial" panose="020B0604020202020204" pitchFamily="34" charset="0"/>
                <a:cs typeface="Arial" panose="020B0604020202020204" pitchFamily="34" charset="0"/>
              </a:rPr>
              <a:t>Specialised</a:t>
            </a:r>
            <a:r>
              <a:rPr lang="en-US" b="1" dirty="0">
                <a:solidFill>
                  <a:schemeClr val="tx1"/>
                </a:solidFill>
                <a:latin typeface="Arial" panose="020B0604020202020204" pitchFamily="34" charset="0"/>
                <a:cs typeface="Arial" panose="020B0604020202020204" pitchFamily="34" charset="0"/>
              </a:rPr>
              <a:t> BLAST</a:t>
            </a:r>
          </a:p>
        </p:txBody>
      </p:sp>
      <p:sp>
        <p:nvSpPr>
          <p:cNvPr id="12" name="Round Diagonal Corner Rectangle 35">
            <a:extLst>
              <a:ext uri="{FF2B5EF4-FFF2-40B4-BE49-F238E27FC236}">
                <a16:creationId xmlns:a16="http://schemas.microsoft.com/office/drawing/2014/main" id="{95F07E40-D442-4DA5-84C1-08ACFF80FA81}"/>
              </a:ext>
            </a:extLst>
          </p:cNvPr>
          <p:cNvSpPr/>
          <p:nvPr/>
        </p:nvSpPr>
        <p:spPr>
          <a:xfrm>
            <a:off x="6277896" y="1066800"/>
            <a:ext cx="3581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Smith-Waterman algorithm</a:t>
            </a:r>
          </a:p>
        </p:txBody>
      </p:sp>
      <p:sp>
        <p:nvSpPr>
          <p:cNvPr id="13" name="Round Diagonal Corner Rectangle 36">
            <a:extLst>
              <a:ext uri="{FF2B5EF4-FFF2-40B4-BE49-F238E27FC236}">
                <a16:creationId xmlns:a16="http://schemas.microsoft.com/office/drawing/2014/main" id="{7E62C2F9-FD42-46FF-751A-5C2E66470CAD}"/>
              </a:ext>
            </a:extLst>
          </p:cNvPr>
          <p:cNvSpPr/>
          <p:nvPr/>
        </p:nvSpPr>
        <p:spPr>
          <a:xfrm>
            <a:off x="6277896" y="1959077"/>
            <a:ext cx="3581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Developed by </a:t>
            </a:r>
            <a:r>
              <a:rPr lang="en-US" b="1" dirty="0" err="1">
                <a:solidFill>
                  <a:schemeClr val="tx1"/>
                </a:solidFill>
                <a:latin typeface="Arial" panose="020B0604020202020204" pitchFamily="34" charset="0"/>
                <a:cs typeface="Arial" panose="020B0604020202020204" pitchFamily="34" charset="0"/>
              </a:rPr>
              <a:t>Temple.F.Smith</a:t>
            </a:r>
            <a:r>
              <a:rPr lang="en-US" b="1" dirty="0">
                <a:solidFill>
                  <a:schemeClr val="tx1"/>
                </a:solidFill>
                <a:latin typeface="Arial" panose="020B0604020202020204" pitchFamily="34" charset="0"/>
                <a:cs typeface="Arial" panose="020B0604020202020204" pitchFamily="34" charset="0"/>
              </a:rPr>
              <a:t> &amp; Michael. S. Waterman</a:t>
            </a:r>
          </a:p>
        </p:txBody>
      </p:sp>
      <p:sp>
        <p:nvSpPr>
          <p:cNvPr id="14" name="Round Diagonal Corner Rectangle 37">
            <a:extLst>
              <a:ext uri="{FF2B5EF4-FFF2-40B4-BE49-F238E27FC236}">
                <a16:creationId xmlns:a16="http://schemas.microsoft.com/office/drawing/2014/main" id="{17A8946F-2FAF-55D9-883A-4D12ABEFED68}"/>
              </a:ext>
            </a:extLst>
          </p:cNvPr>
          <p:cNvSpPr/>
          <p:nvPr/>
        </p:nvSpPr>
        <p:spPr>
          <a:xfrm>
            <a:off x="6277896" y="2851355"/>
            <a:ext cx="3581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Referred as local alignment</a:t>
            </a:r>
          </a:p>
        </p:txBody>
      </p:sp>
      <p:sp>
        <p:nvSpPr>
          <p:cNvPr id="15" name="Round Diagonal Corner Rectangle 38">
            <a:extLst>
              <a:ext uri="{FF2B5EF4-FFF2-40B4-BE49-F238E27FC236}">
                <a16:creationId xmlns:a16="http://schemas.microsoft.com/office/drawing/2014/main" id="{FB2266CE-2C67-2CB8-1362-A0114469CC09}"/>
              </a:ext>
            </a:extLst>
          </p:cNvPr>
          <p:cNvSpPr/>
          <p:nvPr/>
        </p:nvSpPr>
        <p:spPr>
          <a:xfrm>
            <a:off x="6277896" y="3743632"/>
            <a:ext cx="3581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Used in aligning divergent sequences</a:t>
            </a:r>
          </a:p>
        </p:txBody>
      </p:sp>
      <p:sp>
        <p:nvSpPr>
          <p:cNvPr id="16" name="Round Diagonal Corner Rectangle 39">
            <a:extLst>
              <a:ext uri="{FF2B5EF4-FFF2-40B4-BE49-F238E27FC236}">
                <a16:creationId xmlns:a16="http://schemas.microsoft.com/office/drawing/2014/main" id="{A711BD24-6576-F059-8C98-61D9330A73F2}"/>
              </a:ext>
            </a:extLst>
          </p:cNvPr>
          <p:cNvSpPr/>
          <p:nvPr/>
        </p:nvSpPr>
        <p:spPr>
          <a:xfrm>
            <a:off x="6277896" y="4635910"/>
            <a:ext cx="3581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Compares a patch from the sequence </a:t>
            </a:r>
          </a:p>
        </p:txBody>
      </p:sp>
      <p:sp>
        <p:nvSpPr>
          <p:cNvPr id="17" name="Round Diagonal Corner Rectangle 40">
            <a:extLst>
              <a:ext uri="{FF2B5EF4-FFF2-40B4-BE49-F238E27FC236}">
                <a16:creationId xmlns:a16="http://schemas.microsoft.com/office/drawing/2014/main" id="{40BF38EA-D535-3131-830E-AC89C1EB65B7}"/>
              </a:ext>
            </a:extLst>
          </p:cNvPr>
          <p:cNvSpPr/>
          <p:nvPr/>
        </p:nvSpPr>
        <p:spPr>
          <a:xfrm>
            <a:off x="6277896" y="5528187"/>
            <a:ext cx="3581400" cy="567813"/>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Tools:-EMBOSS-Water, LALIGN</a:t>
            </a:r>
          </a:p>
        </p:txBody>
      </p:sp>
    </p:spTree>
    <p:extLst>
      <p:ext uri="{BB962C8B-B14F-4D97-AF65-F5344CB8AC3E}">
        <p14:creationId xmlns:p14="http://schemas.microsoft.com/office/powerpoint/2010/main" val="952031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ignment-Comparison-En.png"/>
          <p:cNvPicPr>
            <a:picLocks noChangeAspect="1"/>
          </p:cNvPicPr>
          <p:nvPr/>
        </p:nvPicPr>
        <p:blipFill>
          <a:blip r:embed="rId2"/>
          <a:stretch>
            <a:fillRect/>
          </a:stretch>
        </p:blipFill>
        <p:spPr>
          <a:xfrm>
            <a:off x="2209801" y="1201993"/>
            <a:ext cx="6705599" cy="4000754"/>
          </a:xfrm>
          <a:prstGeom prst="rect">
            <a:avLst/>
          </a:prstGeom>
          <a:ln w="88900" cap="sq" cmpd="thickThin">
            <a:solidFill>
              <a:srgbClr val="000000"/>
            </a:solidFill>
            <a:prstDash val="solid"/>
            <a:miter lim="800000"/>
          </a:ln>
          <a:effectLst>
            <a:innerShdw blurRad="76200">
              <a:srgbClr val="000000"/>
            </a:innerShdw>
          </a:effectLst>
        </p:spPr>
      </p:pic>
      <p:sp>
        <p:nvSpPr>
          <p:cNvPr id="6" name="TextBox 5"/>
          <p:cNvSpPr txBox="1"/>
          <p:nvPr/>
        </p:nvSpPr>
        <p:spPr>
          <a:xfrm>
            <a:off x="0" y="0"/>
            <a:ext cx="1207401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Comparison of  Global and Local alignment in general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Needleman-Wunsch algorithm</a:t>
            </a:r>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rPr>
              <a:t>Aligns protein or nucleic acid sequences</a:t>
            </a:r>
          </a:p>
          <a:p>
            <a:r>
              <a:rPr lang="en-US" dirty="0">
                <a:latin typeface="Arial" panose="020B0604020202020204" pitchFamily="34" charset="0"/>
                <a:cs typeface="Arial" panose="020B0604020202020204" pitchFamily="34" charset="0"/>
              </a:rPr>
              <a:t>Divides a large problem into a series of smaller problems </a:t>
            </a:r>
          </a:p>
          <a:p>
            <a:r>
              <a:rPr lang="en-US" dirty="0">
                <a:latin typeface="Arial" panose="020B0604020202020204" pitchFamily="34" charset="0"/>
                <a:cs typeface="Arial" panose="020B0604020202020204" pitchFamily="34" charset="0"/>
              </a:rPr>
              <a:t> Uses the solution of smaller problem to reconstruct a solution to the larger problems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6652"/>
            <a:ext cx="8229600" cy="457199"/>
          </a:xfrm>
        </p:spPr>
        <p:txBody>
          <a:bodyPr>
            <a:noAutofit/>
          </a:bodyPr>
          <a:lstStyle/>
          <a:p>
            <a:r>
              <a:rPr lang="en-US" b="1" dirty="0">
                <a:latin typeface="Arial" panose="020B0604020202020204" pitchFamily="34" charset="0"/>
                <a:cs typeface="Arial" panose="020B0604020202020204" pitchFamily="34" charset="0"/>
              </a:rPr>
              <a:t>Constructing the matrix</a:t>
            </a:r>
          </a:p>
        </p:txBody>
      </p:sp>
      <p:sp>
        <p:nvSpPr>
          <p:cNvPr id="3" name="Content Placeholder 2"/>
          <p:cNvSpPr>
            <a:spLocks noGrp="1"/>
          </p:cNvSpPr>
          <p:nvPr>
            <p:ph idx="1"/>
          </p:nvPr>
        </p:nvSpPr>
        <p:spPr>
          <a:xfrm>
            <a:off x="644013" y="964633"/>
            <a:ext cx="8229600" cy="4928734"/>
          </a:xfrm>
        </p:spPr>
        <p:txBody>
          <a:bodyPr/>
          <a:lstStyle/>
          <a:p>
            <a:pPr marL="0" indent="0">
              <a:buNone/>
            </a:pPr>
            <a:r>
              <a:rPr lang="en-US" dirty="0">
                <a:latin typeface="Arial" panose="020B0604020202020204" pitchFamily="34" charset="0"/>
                <a:cs typeface="Arial" panose="020B0604020202020204" pitchFamily="34" charset="0"/>
              </a:rPr>
              <a:t>We will have 2 matrices of 2D representation </a:t>
            </a:r>
            <a:r>
              <a:rPr lang="en-US" dirty="0" err="1">
                <a:latin typeface="Arial" panose="020B0604020202020204" pitchFamily="34" charset="0"/>
                <a:cs typeface="Arial" panose="020B0604020202020204" pitchFamily="34" charset="0"/>
              </a:rPr>
              <a:t>viz</a:t>
            </a:r>
            <a:r>
              <a:rPr lang="en-US" dirty="0">
                <a:latin typeface="Arial" panose="020B0604020202020204" pitchFamily="34" charset="0"/>
                <a:cs typeface="Arial" panose="020B0604020202020204" pitchFamily="34" charset="0"/>
              </a:rPr>
              <a:t>,</a:t>
            </a:r>
          </a:p>
          <a:p>
            <a:pPr marL="514350" indent="-514350">
              <a:buFont typeface="+mj-lt"/>
              <a:buAutoNum type="arabicPeriod"/>
            </a:pPr>
            <a:r>
              <a:rPr lang="en-US" dirty="0">
                <a:latin typeface="Arial" panose="020B0604020202020204" pitchFamily="34" charset="0"/>
                <a:cs typeface="Arial" panose="020B0604020202020204" pitchFamily="34" charset="0"/>
              </a:rPr>
              <a:t>The score matrix</a:t>
            </a:r>
          </a:p>
          <a:p>
            <a:pPr marL="514350" indent="-514350">
              <a:buFont typeface="+mj-lt"/>
              <a:buAutoNum type="arabicPeriod"/>
            </a:pPr>
            <a:r>
              <a:rPr lang="en-US" dirty="0" err="1">
                <a:latin typeface="Arial" panose="020B0604020202020204" pitchFamily="34" charset="0"/>
                <a:cs typeface="Arial" panose="020B0604020202020204" pitchFamily="34" charset="0"/>
              </a:rPr>
              <a:t>Traceback</a:t>
            </a:r>
            <a:r>
              <a:rPr lang="en-US" dirty="0">
                <a:latin typeface="Arial" panose="020B0604020202020204" pitchFamily="34" charset="0"/>
                <a:cs typeface="Arial" panose="020B0604020202020204" pitchFamily="34" charset="0"/>
              </a:rPr>
              <a:t> matrix</a:t>
            </a:r>
          </a:p>
          <a:p>
            <a:pPr marL="0" indent="0">
              <a:buNone/>
            </a:pPr>
            <a:r>
              <a:rPr lang="en-US" dirty="0">
                <a:latin typeface="Arial" panose="020B0604020202020204" pitchFamily="34" charset="0"/>
                <a:cs typeface="Arial" panose="020B0604020202020204" pitchFamily="34" charset="0"/>
              </a:rPr>
              <a:t>The N-W algorithm consists of 4 steps:-</a:t>
            </a:r>
          </a:p>
          <a:p>
            <a:pPr marL="514350" indent="-514350">
              <a:buFont typeface="+mj-lt"/>
              <a:buAutoNum type="arabicPeriod"/>
            </a:pPr>
            <a:r>
              <a:rPr lang="en-US" dirty="0">
                <a:latin typeface="Arial" panose="020B0604020202020204" pitchFamily="34" charset="0"/>
                <a:cs typeface="Arial" panose="020B0604020202020204" pitchFamily="34" charset="0"/>
              </a:rPr>
              <a:t>Initialization of the score matrix</a:t>
            </a:r>
          </a:p>
          <a:p>
            <a:pPr marL="514350" indent="-514350">
              <a:buFont typeface="+mj-lt"/>
              <a:buAutoNum type="arabicPeriod"/>
            </a:pPr>
            <a:r>
              <a:rPr lang="en-US" dirty="0">
                <a:latin typeface="Arial" panose="020B0604020202020204" pitchFamily="34" charset="0"/>
                <a:cs typeface="Arial" panose="020B0604020202020204" pitchFamily="34" charset="0"/>
              </a:rPr>
              <a:t>Filling up the matrix</a:t>
            </a:r>
          </a:p>
          <a:p>
            <a:pPr marL="514350" indent="-514350">
              <a:buFont typeface="+mj-lt"/>
              <a:buAutoNum type="arabicPeriod"/>
            </a:pPr>
            <a:r>
              <a:rPr lang="en-US" dirty="0" err="1">
                <a:latin typeface="Arial" panose="020B0604020202020204" pitchFamily="34" charset="0"/>
                <a:cs typeface="Arial" panose="020B0604020202020204" pitchFamily="34" charset="0"/>
              </a:rPr>
              <a:t>Traceback</a:t>
            </a:r>
            <a:endParaRPr lang="en-US" dirty="0">
              <a:latin typeface="Arial" panose="020B0604020202020204" pitchFamily="34" charset="0"/>
              <a:cs typeface="Arial" panose="020B0604020202020204" pitchFamily="34" charset="0"/>
            </a:endParaRPr>
          </a:p>
          <a:p>
            <a:pPr marL="514350" indent="-514350">
              <a:buFont typeface="+mj-lt"/>
              <a:buAutoNum type="arabicPeriod"/>
            </a:pPr>
            <a:r>
              <a:rPr lang="en-US" dirty="0">
                <a:latin typeface="Arial" panose="020B0604020202020204" pitchFamily="34" charset="0"/>
                <a:cs typeface="Arial" panose="020B0604020202020204" pitchFamily="34" charset="0"/>
              </a:rPr>
              <a:t>Alignment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6525"/>
            <a:ext cx="8229600" cy="750433"/>
          </a:xfrm>
        </p:spPr>
        <p:txBody>
          <a:bodyPr>
            <a:normAutofit fontScale="90000"/>
          </a:bodyPr>
          <a:lstStyle/>
          <a:p>
            <a:pPr algn="l"/>
            <a:r>
              <a:rPr lang="en-US" b="1" dirty="0">
                <a:latin typeface="Arial" panose="020B0604020202020204" pitchFamily="34" charset="0"/>
                <a:cs typeface="Arial" panose="020B0604020202020204" pitchFamily="34" charset="0"/>
              </a:rPr>
              <a:t>1. Initializing the scoring matrix</a:t>
            </a:r>
          </a:p>
        </p:txBody>
      </p:sp>
      <p:graphicFrame>
        <p:nvGraphicFramePr>
          <p:cNvPr id="24" name="Table 24">
            <a:extLst>
              <a:ext uri="{FF2B5EF4-FFF2-40B4-BE49-F238E27FC236}">
                <a16:creationId xmlns:a16="http://schemas.microsoft.com/office/drawing/2014/main" id="{3AD5A671-7444-FF48-BD9D-3004986187EE}"/>
              </a:ext>
            </a:extLst>
          </p:cNvPr>
          <p:cNvGraphicFramePr>
            <a:graphicFrameLocks noGrp="1"/>
          </p:cNvGraphicFramePr>
          <p:nvPr>
            <p:ph idx="1"/>
          </p:nvPr>
        </p:nvGraphicFramePr>
        <p:xfrm>
          <a:off x="2362199" y="1582057"/>
          <a:ext cx="4858656" cy="4733728"/>
        </p:xfrm>
        <a:graphic>
          <a:graphicData uri="http://schemas.openxmlformats.org/drawingml/2006/table">
            <a:tbl>
              <a:tblPr firstCol="1">
                <a:tableStyleId>{35758FB7-9AC5-4552-8A53-C91805E547FA}</a:tableStyleId>
              </a:tblPr>
              <a:tblGrid>
                <a:gridCol w="607332">
                  <a:extLst>
                    <a:ext uri="{9D8B030D-6E8A-4147-A177-3AD203B41FA5}">
                      <a16:colId xmlns:a16="http://schemas.microsoft.com/office/drawing/2014/main" val="3016120942"/>
                    </a:ext>
                  </a:extLst>
                </a:gridCol>
                <a:gridCol w="607332">
                  <a:extLst>
                    <a:ext uri="{9D8B030D-6E8A-4147-A177-3AD203B41FA5}">
                      <a16:colId xmlns:a16="http://schemas.microsoft.com/office/drawing/2014/main" val="948257089"/>
                    </a:ext>
                  </a:extLst>
                </a:gridCol>
                <a:gridCol w="607332">
                  <a:extLst>
                    <a:ext uri="{9D8B030D-6E8A-4147-A177-3AD203B41FA5}">
                      <a16:colId xmlns:a16="http://schemas.microsoft.com/office/drawing/2014/main" val="2575840138"/>
                    </a:ext>
                  </a:extLst>
                </a:gridCol>
                <a:gridCol w="607332">
                  <a:extLst>
                    <a:ext uri="{9D8B030D-6E8A-4147-A177-3AD203B41FA5}">
                      <a16:colId xmlns:a16="http://schemas.microsoft.com/office/drawing/2014/main" val="3249529671"/>
                    </a:ext>
                  </a:extLst>
                </a:gridCol>
                <a:gridCol w="607332">
                  <a:extLst>
                    <a:ext uri="{9D8B030D-6E8A-4147-A177-3AD203B41FA5}">
                      <a16:colId xmlns:a16="http://schemas.microsoft.com/office/drawing/2014/main" val="785332548"/>
                    </a:ext>
                  </a:extLst>
                </a:gridCol>
                <a:gridCol w="607332">
                  <a:extLst>
                    <a:ext uri="{9D8B030D-6E8A-4147-A177-3AD203B41FA5}">
                      <a16:colId xmlns:a16="http://schemas.microsoft.com/office/drawing/2014/main" val="1121760430"/>
                    </a:ext>
                  </a:extLst>
                </a:gridCol>
                <a:gridCol w="607332">
                  <a:extLst>
                    <a:ext uri="{9D8B030D-6E8A-4147-A177-3AD203B41FA5}">
                      <a16:colId xmlns:a16="http://schemas.microsoft.com/office/drawing/2014/main" val="967587014"/>
                    </a:ext>
                  </a:extLst>
                </a:gridCol>
                <a:gridCol w="607332">
                  <a:extLst>
                    <a:ext uri="{9D8B030D-6E8A-4147-A177-3AD203B41FA5}">
                      <a16:colId xmlns:a16="http://schemas.microsoft.com/office/drawing/2014/main" val="826669716"/>
                    </a:ext>
                  </a:extLst>
                </a:gridCol>
              </a:tblGrid>
              <a:tr h="591716">
                <a:tc>
                  <a:txBody>
                    <a:bodyPr/>
                    <a:lstStyle/>
                    <a:p>
                      <a:endParaRPr lang="en-US" dirty="0"/>
                    </a:p>
                  </a:txBody>
                  <a:tcPr/>
                </a:tc>
                <a:tc>
                  <a:txBody>
                    <a:bodyPr/>
                    <a:lstStyle/>
                    <a:p>
                      <a:endParaRPr lang="en-US"/>
                    </a:p>
                  </a:txBody>
                  <a:tcPr/>
                </a:tc>
                <a:tc>
                  <a:txBody>
                    <a:bodyPr/>
                    <a:lstStyle/>
                    <a:p>
                      <a:pPr algn="ctr"/>
                      <a:r>
                        <a:rPr lang="en-US" b="1"/>
                        <a:t>G</a:t>
                      </a:r>
                    </a:p>
                  </a:txBody>
                  <a:tcPr/>
                </a:tc>
                <a:tc>
                  <a:txBody>
                    <a:bodyPr/>
                    <a:lstStyle/>
                    <a:p>
                      <a:pPr algn="ctr"/>
                      <a:r>
                        <a:rPr lang="en-US" b="1"/>
                        <a:t>C</a:t>
                      </a:r>
                    </a:p>
                  </a:txBody>
                  <a:tcPr/>
                </a:tc>
                <a:tc>
                  <a:txBody>
                    <a:bodyPr/>
                    <a:lstStyle/>
                    <a:p>
                      <a:pPr algn="ctr"/>
                      <a:r>
                        <a:rPr lang="en-US" b="1"/>
                        <a:t>A</a:t>
                      </a:r>
                    </a:p>
                  </a:txBody>
                  <a:tcPr/>
                </a:tc>
                <a:tc>
                  <a:txBody>
                    <a:bodyPr/>
                    <a:lstStyle/>
                    <a:p>
                      <a:pPr algn="ctr"/>
                      <a:r>
                        <a:rPr lang="en-US" b="1"/>
                        <a:t>T</a:t>
                      </a:r>
                    </a:p>
                  </a:txBody>
                  <a:tcPr/>
                </a:tc>
                <a:tc>
                  <a:txBody>
                    <a:bodyPr/>
                    <a:lstStyle/>
                    <a:p>
                      <a:pPr algn="ctr"/>
                      <a:r>
                        <a:rPr lang="en-US" b="1"/>
                        <a:t>G</a:t>
                      </a:r>
                    </a:p>
                  </a:txBody>
                  <a:tcPr/>
                </a:tc>
                <a:tc>
                  <a:txBody>
                    <a:bodyPr/>
                    <a:lstStyle/>
                    <a:p>
                      <a:pPr algn="ctr"/>
                      <a:r>
                        <a:rPr lang="en-US" b="1"/>
                        <a:t>C</a:t>
                      </a:r>
                    </a:p>
                  </a:txBody>
                  <a:tcPr/>
                </a:tc>
                <a:extLst>
                  <a:ext uri="{0D108BD9-81ED-4DB2-BD59-A6C34878D82A}">
                    <a16:rowId xmlns:a16="http://schemas.microsoft.com/office/drawing/2014/main" val="1787870773"/>
                  </a:ext>
                </a:extLst>
              </a:tr>
              <a:tr h="591716">
                <a:tc>
                  <a:txBody>
                    <a:bodyPr/>
                    <a:lstStyle/>
                    <a:p>
                      <a:endParaRPr lang="en-US"/>
                    </a:p>
                  </a:txBody>
                  <a:tcPr/>
                </a:tc>
                <a:tc>
                  <a:txBody>
                    <a:bodyPr/>
                    <a:lstStyle/>
                    <a:p>
                      <a:pPr algn="ctr"/>
                      <a:r>
                        <a:rPr lang="en-US" dirty="0"/>
                        <a:t>0</a:t>
                      </a:r>
                    </a:p>
                  </a:txBody>
                  <a:tcPr/>
                </a:tc>
                <a:tc>
                  <a:txBody>
                    <a:bodyPr/>
                    <a:lstStyle/>
                    <a:p>
                      <a:pPr algn="ctr"/>
                      <a:r>
                        <a:rPr lang="en-US" b="0"/>
                        <a:t>-1</a:t>
                      </a:r>
                    </a:p>
                  </a:txBody>
                  <a:tcPr/>
                </a:tc>
                <a:tc>
                  <a:txBody>
                    <a:bodyPr/>
                    <a:lstStyle/>
                    <a:p>
                      <a:pPr algn="ctr"/>
                      <a:r>
                        <a:rPr lang="en-US" b="0"/>
                        <a:t>-2</a:t>
                      </a:r>
                    </a:p>
                  </a:txBody>
                  <a:tcPr/>
                </a:tc>
                <a:tc>
                  <a:txBody>
                    <a:bodyPr/>
                    <a:lstStyle/>
                    <a:p>
                      <a:pPr algn="ctr"/>
                      <a:r>
                        <a:rPr lang="en-US" b="0"/>
                        <a:t>-3</a:t>
                      </a:r>
                    </a:p>
                  </a:txBody>
                  <a:tcPr/>
                </a:tc>
                <a:tc>
                  <a:txBody>
                    <a:bodyPr/>
                    <a:lstStyle/>
                    <a:p>
                      <a:pPr algn="ctr"/>
                      <a:r>
                        <a:rPr lang="en-US" b="0"/>
                        <a:t>-4</a:t>
                      </a:r>
                    </a:p>
                  </a:txBody>
                  <a:tcPr/>
                </a:tc>
                <a:tc>
                  <a:txBody>
                    <a:bodyPr/>
                    <a:lstStyle/>
                    <a:p>
                      <a:pPr algn="ctr"/>
                      <a:r>
                        <a:rPr lang="en-US" b="0"/>
                        <a:t>-5</a:t>
                      </a:r>
                    </a:p>
                  </a:txBody>
                  <a:tcPr/>
                </a:tc>
                <a:tc>
                  <a:txBody>
                    <a:bodyPr/>
                    <a:lstStyle/>
                    <a:p>
                      <a:pPr algn="ctr"/>
                      <a:r>
                        <a:rPr lang="en-US" b="0"/>
                        <a:t>-6</a:t>
                      </a:r>
                    </a:p>
                  </a:txBody>
                  <a:tcPr/>
                </a:tc>
                <a:extLst>
                  <a:ext uri="{0D108BD9-81ED-4DB2-BD59-A6C34878D82A}">
                    <a16:rowId xmlns:a16="http://schemas.microsoft.com/office/drawing/2014/main" val="2569249491"/>
                  </a:ext>
                </a:extLst>
              </a:tr>
              <a:tr h="591716">
                <a:tc>
                  <a:txBody>
                    <a:bodyPr/>
                    <a:lstStyle/>
                    <a:p>
                      <a:pPr algn="ctr"/>
                      <a:r>
                        <a:rPr lang="en-US"/>
                        <a:t>G</a:t>
                      </a:r>
                    </a:p>
                  </a:txBody>
                  <a:tcPr/>
                </a:tc>
                <a:tc>
                  <a:txBody>
                    <a:bodyPr/>
                    <a:lstStyle/>
                    <a:p>
                      <a:pPr algn="ctr"/>
                      <a:r>
                        <a:rPr lang="en-US"/>
                        <a:t>-1</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414067184"/>
                  </a:ext>
                </a:extLst>
              </a:tr>
              <a:tr h="591716">
                <a:tc>
                  <a:txBody>
                    <a:bodyPr/>
                    <a:lstStyle/>
                    <a:p>
                      <a:pPr algn="ctr"/>
                      <a:r>
                        <a:rPr lang="en-US" dirty="0"/>
                        <a:t>T</a:t>
                      </a:r>
                    </a:p>
                  </a:txBody>
                  <a:tcPr/>
                </a:tc>
                <a:tc>
                  <a:txBody>
                    <a:bodyPr/>
                    <a:lstStyle/>
                    <a:p>
                      <a:pPr algn="ctr"/>
                      <a:r>
                        <a:rPr lang="en-US"/>
                        <a:t>-2</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240365102"/>
                  </a:ext>
                </a:extLst>
              </a:tr>
              <a:tr h="591716">
                <a:tc>
                  <a:txBody>
                    <a:bodyPr/>
                    <a:lstStyle/>
                    <a:p>
                      <a:pPr algn="ctr"/>
                      <a:r>
                        <a:rPr lang="en-US"/>
                        <a:t>A</a:t>
                      </a:r>
                    </a:p>
                  </a:txBody>
                  <a:tcPr/>
                </a:tc>
                <a:tc>
                  <a:txBody>
                    <a:bodyPr/>
                    <a:lstStyle/>
                    <a:p>
                      <a:pPr algn="ctr"/>
                      <a:r>
                        <a:rPr lang="en-US"/>
                        <a:t>-3</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4829616"/>
                  </a:ext>
                </a:extLst>
              </a:tr>
              <a:tr h="591716">
                <a:tc>
                  <a:txBody>
                    <a:bodyPr/>
                    <a:lstStyle/>
                    <a:p>
                      <a:pPr algn="ctr"/>
                      <a:r>
                        <a:rPr lang="en-US" dirty="0"/>
                        <a:t>C</a:t>
                      </a:r>
                    </a:p>
                  </a:txBody>
                  <a:tcPr/>
                </a:tc>
                <a:tc>
                  <a:txBody>
                    <a:bodyPr/>
                    <a:lstStyle/>
                    <a:p>
                      <a:pPr algn="ctr"/>
                      <a:r>
                        <a:rPr lang="en-US"/>
                        <a:t>-4</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865415248"/>
                  </a:ext>
                </a:extLst>
              </a:tr>
              <a:tr h="591716">
                <a:tc>
                  <a:txBody>
                    <a:bodyPr/>
                    <a:lstStyle/>
                    <a:p>
                      <a:pPr algn="ctr"/>
                      <a:r>
                        <a:rPr lang="en-US"/>
                        <a:t>G</a:t>
                      </a:r>
                    </a:p>
                  </a:txBody>
                  <a:tcPr/>
                </a:tc>
                <a:tc>
                  <a:txBody>
                    <a:bodyPr/>
                    <a:lstStyle/>
                    <a:p>
                      <a:pPr algn="ctr"/>
                      <a:r>
                        <a:rPr lang="en-US"/>
                        <a:t>-5</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217772814"/>
                  </a:ext>
                </a:extLst>
              </a:tr>
              <a:tr h="591716">
                <a:tc>
                  <a:txBody>
                    <a:bodyPr/>
                    <a:lstStyle/>
                    <a:p>
                      <a:pPr algn="ctr"/>
                      <a:r>
                        <a:rPr lang="en-US"/>
                        <a:t>C</a:t>
                      </a:r>
                    </a:p>
                  </a:txBody>
                  <a:tcPr/>
                </a:tc>
                <a:tc>
                  <a:txBody>
                    <a:bodyPr/>
                    <a:lstStyle/>
                    <a:p>
                      <a:pPr algn="ctr"/>
                      <a:r>
                        <a:rPr lang="en-US"/>
                        <a:t>-6</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767760405"/>
                  </a:ext>
                </a:extLst>
              </a:tr>
            </a:tbl>
          </a:graphicData>
        </a:graphic>
      </p:graphicFrame>
      <p:sp>
        <p:nvSpPr>
          <p:cNvPr id="7" name="TextBox 6">
            <a:extLst>
              <a:ext uri="{FF2B5EF4-FFF2-40B4-BE49-F238E27FC236}">
                <a16:creationId xmlns:a16="http://schemas.microsoft.com/office/drawing/2014/main" id="{09F83C91-6566-E14D-9B53-FE81049F0243}"/>
              </a:ext>
            </a:extLst>
          </p:cNvPr>
          <p:cNvSpPr txBox="1"/>
          <p:nvPr/>
        </p:nvSpPr>
        <p:spPr>
          <a:xfrm>
            <a:off x="8053615" y="3323772"/>
            <a:ext cx="1776186" cy="923330"/>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l"/>
            <a:r>
              <a:rPr lang="en-US" dirty="0"/>
              <a:t>Match          = 1</a:t>
            </a:r>
          </a:p>
          <a:p>
            <a:pPr algn="l"/>
            <a:r>
              <a:rPr lang="en-US" dirty="0">
                <a:solidFill>
                  <a:schemeClr val="accent2">
                    <a:lumMod val="75000"/>
                  </a:schemeClr>
                </a:solidFill>
              </a:rPr>
              <a:t>Mismatch.   = -1</a:t>
            </a:r>
          </a:p>
          <a:p>
            <a:pPr algn="l"/>
            <a:r>
              <a:rPr lang="en-US" dirty="0"/>
              <a:t>Gap.             = -1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750433"/>
          </a:xfrm>
        </p:spPr>
        <p:txBody>
          <a:bodyPr>
            <a:normAutofit/>
          </a:bodyPr>
          <a:lstStyle/>
          <a:p>
            <a:pPr algn="l"/>
            <a:r>
              <a:rPr lang="en-US" b="1" dirty="0">
                <a:latin typeface="Arial" panose="020B0604020202020204" pitchFamily="34" charset="0"/>
                <a:cs typeface="Arial" panose="020B0604020202020204" pitchFamily="34" charset="0"/>
              </a:rPr>
              <a:t>2. Filling the matrix</a:t>
            </a:r>
          </a:p>
        </p:txBody>
      </p:sp>
      <p:graphicFrame>
        <p:nvGraphicFramePr>
          <p:cNvPr id="24" name="Table 24">
            <a:extLst>
              <a:ext uri="{FF2B5EF4-FFF2-40B4-BE49-F238E27FC236}">
                <a16:creationId xmlns:a16="http://schemas.microsoft.com/office/drawing/2014/main" id="{3AD5A671-7444-FF48-BD9D-3004986187EE}"/>
              </a:ext>
            </a:extLst>
          </p:cNvPr>
          <p:cNvGraphicFramePr>
            <a:graphicFrameLocks noGrp="1"/>
          </p:cNvGraphicFramePr>
          <p:nvPr>
            <p:ph idx="1"/>
          </p:nvPr>
        </p:nvGraphicFramePr>
        <p:xfrm>
          <a:off x="2588983" y="1300842"/>
          <a:ext cx="2318658" cy="2377266"/>
        </p:xfrm>
        <a:graphic>
          <a:graphicData uri="http://schemas.openxmlformats.org/drawingml/2006/table">
            <a:tbl>
              <a:tblPr>
                <a:tableStyleId>{35758FB7-9AC5-4552-8A53-C91805E547FA}</a:tableStyleId>
              </a:tblPr>
              <a:tblGrid>
                <a:gridCol w="772886">
                  <a:extLst>
                    <a:ext uri="{9D8B030D-6E8A-4147-A177-3AD203B41FA5}">
                      <a16:colId xmlns:a16="http://schemas.microsoft.com/office/drawing/2014/main" val="3016120942"/>
                    </a:ext>
                  </a:extLst>
                </a:gridCol>
                <a:gridCol w="772886">
                  <a:extLst>
                    <a:ext uri="{9D8B030D-6E8A-4147-A177-3AD203B41FA5}">
                      <a16:colId xmlns:a16="http://schemas.microsoft.com/office/drawing/2014/main" val="948257089"/>
                    </a:ext>
                  </a:extLst>
                </a:gridCol>
                <a:gridCol w="772886">
                  <a:extLst>
                    <a:ext uri="{9D8B030D-6E8A-4147-A177-3AD203B41FA5}">
                      <a16:colId xmlns:a16="http://schemas.microsoft.com/office/drawing/2014/main" val="2575840138"/>
                    </a:ext>
                  </a:extLst>
                </a:gridCol>
              </a:tblGrid>
              <a:tr h="792422">
                <a:tc>
                  <a:txBody>
                    <a:bodyPr/>
                    <a:lstStyle/>
                    <a:p>
                      <a:endParaRPr lang="en-US" dirty="0"/>
                    </a:p>
                  </a:txBody>
                  <a:tcPr/>
                </a:tc>
                <a:tc>
                  <a:txBody>
                    <a:bodyPr/>
                    <a:lstStyle/>
                    <a:p>
                      <a:endParaRPr lang="en-US" dirty="0"/>
                    </a:p>
                  </a:txBody>
                  <a:tcPr/>
                </a:tc>
                <a:tc>
                  <a:txBody>
                    <a:bodyPr/>
                    <a:lstStyle/>
                    <a:p>
                      <a:pPr algn="ctr"/>
                      <a:r>
                        <a:rPr lang="en-US"/>
                        <a:t>G</a:t>
                      </a:r>
                      <a:endParaRPr lang="en-US" b="1"/>
                    </a:p>
                  </a:txBody>
                  <a:tcPr/>
                </a:tc>
                <a:extLst>
                  <a:ext uri="{0D108BD9-81ED-4DB2-BD59-A6C34878D82A}">
                    <a16:rowId xmlns:a16="http://schemas.microsoft.com/office/drawing/2014/main" val="1787870773"/>
                  </a:ext>
                </a:extLst>
              </a:tr>
              <a:tr h="792422">
                <a:tc>
                  <a:txBody>
                    <a:bodyPr/>
                    <a:lstStyle/>
                    <a:p>
                      <a:endParaRPr lang="en-US"/>
                    </a:p>
                  </a:txBody>
                  <a:tcPr/>
                </a:tc>
                <a:tc>
                  <a:txBody>
                    <a:bodyPr/>
                    <a:lstStyle/>
                    <a:p>
                      <a:pPr algn="ctr"/>
                      <a:r>
                        <a:rPr lang="en-US"/>
                        <a:t>0</a:t>
                      </a:r>
                    </a:p>
                  </a:txBody>
                  <a:tcPr/>
                </a:tc>
                <a:tc>
                  <a:txBody>
                    <a:bodyPr/>
                    <a:lstStyle/>
                    <a:p>
                      <a:pPr algn="ctr"/>
                      <a:r>
                        <a:rPr lang="en-US"/>
                        <a:t>-1</a:t>
                      </a:r>
                      <a:endParaRPr lang="en-US" b="0"/>
                    </a:p>
                  </a:txBody>
                  <a:tcPr/>
                </a:tc>
                <a:extLst>
                  <a:ext uri="{0D108BD9-81ED-4DB2-BD59-A6C34878D82A}">
                    <a16:rowId xmlns:a16="http://schemas.microsoft.com/office/drawing/2014/main" val="2569249491"/>
                  </a:ext>
                </a:extLst>
              </a:tr>
              <a:tr h="792422">
                <a:tc>
                  <a:txBody>
                    <a:bodyPr/>
                    <a:lstStyle/>
                    <a:p>
                      <a:pPr algn="ctr"/>
                      <a:r>
                        <a:rPr lang="en-US"/>
                        <a:t>G</a:t>
                      </a:r>
                    </a:p>
                  </a:txBody>
                  <a:tcPr/>
                </a:tc>
                <a:tc>
                  <a:txBody>
                    <a:bodyPr/>
                    <a:lstStyle/>
                    <a:p>
                      <a:pPr algn="ctr"/>
                      <a:r>
                        <a:rPr lang="en-US"/>
                        <a:t>-1</a:t>
                      </a:r>
                    </a:p>
                  </a:txBody>
                  <a:tcPr/>
                </a:tc>
                <a:tc>
                  <a:txBody>
                    <a:bodyPr/>
                    <a:lstStyle/>
                    <a:p>
                      <a:pPr algn="ctr"/>
                      <a:r>
                        <a:rPr lang="en-US" dirty="0"/>
                        <a:t>X</a:t>
                      </a:r>
                      <a:endParaRPr lang="en-US" b="1" dirty="0"/>
                    </a:p>
                  </a:txBody>
                  <a:tcPr/>
                </a:tc>
                <a:extLst>
                  <a:ext uri="{0D108BD9-81ED-4DB2-BD59-A6C34878D82A}">
                    <a16:rowId xmlns:a16="http://schemas.microsoft.com/office/drawing/2014/main" val="3414067184"/>
                  </a:ext>
                </a:extLst>
              </a:tr>
            </a:tbl>
          </a:graphicData>
        </a:graphic>
      </p:graphicFrame>
      <p:sp>
        <p:nvSpPr>
          <p:cNvPr id="3" name="TextBox 2">
            <a:extLst>
              <a:ext uri="{FF2B5EF4-FFF2-40B4-BE49-F238E27FC236}">
                <a16:creationId xmlns:a16="http://schemas.microsoft.com/office/drawing/2014/main" id="{99B9E871-E2A1-5B40-A8C9-AF659E89E2D7}"/>
              </a:ext>
            </a:extLst>
          </p:cNvPr>
          <p:cNvSpPr txBox="1"/>
          <p:nvPr/>
        </p:nvSpPr>
        <p:spPr>
          <a:xfrm>
            <a:off x="6680198" y="1300842"/>
            <a:ext cx="3149600" cy="2308324"/>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l"/>
            <a:r>
              <a:rPr lang="en-US"/>
              <a:t>For x :</a:t>
            </a:r>
          </a:p>
          <a:p>
            <a:pPr algn="l"/>
            <a:r>
              <a:rPr lang="en-US"/>
              <a:t>This cell has 3 possible values</a:t>
            </a:r>
          </a:p>
          <a:p>
            <a:pPr marL="285750" indent="-285750">
              <a:buFont typeface="Arial" panose="020B0604020202020204" pitchFamily="34" charset="0"/>
              <a:buChar char="•"/>
            </a:pPr>
            <a:r>
              <a:rPr lang="en-US"/>
              <a:t>Top :- (-1)+(-1) = -2</a:t>
            </a:r>
          </a:p>
          <a:p>
            <a:pPr marL="285750" indent="-285750">
              <a:buFont typeface="Arial" panose="020B0604020202020204" pitchFamily="34" charset="0"/>
              <a:buChar char="•"/>
            </a:pPr>
            <a:r>
              <a:rPr lang="en-US"/>
              <a:t>Left :- (-1)+(-1) = -2</a:t>
            </a:r>
          </a:p>
          <a:p>
            <a:pPr marL="285750" indent="-285750">
              <a:buFont typeface="Arial" panose="020B0604020202020204" pitchFamily="34" charset="0"/>
              <a:buChar char="•"/>
            </a:pPr>
            <a:r>
              <a:rPr lang="en-US"/>
              <a:t>Top-left :- (0)+(1) = 1</a:t>
            </a:r>
          </a:p>
          <a:p>
            <a:pPr algn="l"/>
            <a:r>
              <a:rPr lang="en-US"/>
              <a:t>The highest value is 1 and thus it is entered into the cell </a:t>
            </a:r>
          </a:p>
          <a:p>
            <a:pPr algn="l"/>
            <a:r>
              <a:rPr lang="en-US"/>
              <a:t>i.e x = 1</a:t>
            </a:r>
          </a:p>
        </p:txBody>
      </p:sp>
      <p:graphicFrame>
        <p:nvGraphicFramePr>
          <p:cNvPr id="4" name="Table 4">
            <a:extLst>
              <a:ext uri="{FF2B5EF4-FFF2-40B4-BE49-F238E27FC236}">
                <a16:creationId xmlns:a16="http://schemas.microsoft.com/office/drawing/2014/main" id="{D4514ECD-B7DE-6D47-83EB-5AA8C5C5CE1B}"/>
              </a:ext>
            </a:extLst>
          </p:cNvPr>
          <p:cNvGraphicFramePr>
            <a:graphicFrameLocks noGrp="1"/>
          </p:cNvGraphicFramePr>
          <p:nvPr/>
        </p:nvGraphicFramePr>
        <p:xfrm>
          <a:off x="4936671" y="4206096"/>
          <a:ext cx="2318658" cy="2377266"/>
        </p:xfrm>
        <a:graphic>
          <a:graphicData uri="http://schemas.openxmlformats.org/drawingml/2006/table">
            <a:tbl>
              <a:tblPr>
                <a:tableStyleId>{35758FB7-9AC5-4552-8A53-C91805E547FA}</a:tableStyleId>
              </a:tblPr>
              <a:tblGrid>
                <a:gridCol w="772886">
                  <a:extLst>
                    <a:ext uri="{9D8B030D-6E8A-4147-A177-3AD203B41FA5}">
                      <a16:colId xmlns:a16="http://schemas.microsoft.com/office/drawing/2014/main" val="3157491786"/>
                    </a:ext>
                  </a:extLst>
                </a:gridCol>
                <a:gridCol w="772886">
                  <a:extLst>
                    <a:ext uri="{9D8B030D-6E8A-4147-A177-3AD203B41FA5}">
                      <a16:colId xmlns:a16="http://schemas.microsoft.com/office/drawing/2014/main" val="1033046600"/>
                    </a:ext>
                  </a:extLst>
                </a:gridCol>
                <a:gridCol w="772886">
                  <a:extLst>
                    <a:ext uri="{9D8B030D-6E8A-4147-A177-3AD203B41FA5}">
                      <a16:colId xmlns:a16="http://schemas.microsoft.com/office/drawing/2014/main" val="3750121789"/>
                    </a:ext>
                  </a:extLst>
                </a:gridCol>
              </a:tblGrid>
              <a:tr h="792422">
                <a:tc>
                  <a:txBody>
                    <a:bodyPr/>
                    <a:lstStyle/>
                    <a:p>
                      <a:endParaRPr lang="en-US"/>
                    </a:p>
                  </a:txBody>
                  <a:tcPr/>
                </a:tc>
                <a:tc>
                  <a:txBody>
                    <a:bodyPr/>
                    <a:lstStyle/>
                    <a:p>
                      <a:endParaRPr lang="en-US"/>
                    </a:p>
                  </a:txBody>
                  <a:tcPr/>
                </a:tc>
                <a:tc>
                  <a:txBody>
                    <a:bodyPr/>
                    <a:lstStyle/>
                    <a:p>
                      <a:pPr algn="ctr"/>
                      <a:r>
                        <a:rPr lang="en-US"/>
                        <a:t>G</a:t>
                      </a:r>
                    </a:p>
                  </a:txBody>
                  <a:tcPr/>
                </a:tc>
                <a:extLst>
                  <a:ext uri="{0D108BD9-81ED-4DB2-BD59-A6C34878D82A}">
                    <a16:rowId xmlns:a16="http://schemas.microsoft.com/office/drawing/2014/main" val="1585119956"/>
                  </a:ext>
                </a:extLst>
              </a:tr>
              <a:tr h="792422">
                <a:tc>
                  <a:txBody>
                    <a:bodyPr/>
                    <a:lstStyle/>
                    <a:p>
                      <a:endParaRPr lang="en-US"/>
                    </a:p>
                  </a:txBody>
                  <a:tcPr/>
                </a:tc>
                <a:tc>
                  <a:txBody>
                    <a:bodyPr/>
                    <a:lstStyle/>
                    <a:p>
                      <a:pPr algn="ctr"/>
                      <a:r>
                        <a:rPr lang="en-US"/>
                        <a:t>0</a:t>
                      </a:r>
                    </a:p>
                  </a:txBody>
                  <a:tcPr/>
                </a:tc>
                <a:tc>
                  <a:txBody>
                    <a:bodyPr/>
                    <a:lstStyle/>
                    <a:p>
                      <a:pPr algn="ctr"/>
                      <a:r>
                        <a:rPr lang="en-US"/>
                        <a:t>-1</a:t>
                      </a:r>
                    </a:p>
                  </a:txBody>
                  <a:tcPr/>
                </a:tc>
                <a:extLst>
                  <a:ext uri="{0D108BD9-81ED-4DB2-BD59-A6C34878D82A}">
                    <a16:rowId xmlns:a16="http://schemas.microsoft.com/office/drawing/2014/main" val="59729136"/>
                  </a:ext>
                </a:extLst>
              </a:tr>
              <a:tr h="792422">
                <a:tc>
                  <a:txBody>
                    <a:bodyPr/>
                    <a:lstStyle/>
                    <a:p>
                      <a:pPr algn="ctr"/>
                      <a:r>
                        <a:rPr lang="en-US"/>
                        <a:t>G</a:t>
                      </a:r>
                    </a:p>
                  </a:txBody>
                  <a:tcPr/>
                </a:tc>
                <a:tc>
                  <a:txBody>
                    <a:bodyPr/>
                    <a:lstStyle/>
                    <a:p>
                      <a:pPr algn="ctr"/>
                      <a:r>
                        <a:rPr lang="en-US"/>
                        <a:t>-1</a:t>
                      </a:r>
                    </a:p>
                  </a:txBody>
                  <a:tcPr/>
                </a:tc>
                <a:tc>
                  <a:txBody>
                    <a:bodyPr/>
                    <a:lstStyle/>
                    <a:p>
                      <a:pPr algn="ctr"/>
                      <a:r>
                        <a:rPr lang="en-US" b="1"/>
                        <a:t>1</a:t>
                      </a:r>
                    </a:p>
                  </a:txBody>
                  <a:tcPr/>
                </a:tc>
                <a:extLst>
                  <a:ext uri="{0D108BD9-81ED-4DB2-BD59-A6C34878D82A}">
                    <a16:rowId xmlns:a16="http://schemas.microsoft.com/office/drawing/2014/main" val="1091013053"/>
                  </a:ext>
                </a:extLst>
              </a:tr>
            </a:tbl>
          </a:graphicData>
        </a:graphic>
      </p:graphicFrame>
      <p:cxnSp>
        <p:nvCxnSpPr>
          <p:cNvPr id="76" name="Straight Arrow Connector 75">
            <a:extLst>
              <a:ext uri="{FF2B5EF4-FFF2-40B4-BE49-F238E27FC236}">
                <a16:creationId xmlns:a16="http://schemas.microsoft.com/office/drawing/2014/main" id="{895405A8-DAA4-8A40-9598-BA76706C8C99}"/>
              </a:ext>
            </a:extLst>
          </p:cNvPr>
          <p:cNvCxnSpPr>
            <a:cxnSpLocks/>
          </p:cNvCxnSpPr>
          <p:nvPr/>
        </p:nvCxnSpPr>
        <p:spPr>
          <a:xfrm flipH="1" flipV="1">
            <a:off x="6250214" y="5397500"/>
            <a:ext cx="429986" cy="7166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9739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6575-89C8-5347-B193-E60FC84E03DD}"/>
              </a:ext>
            </a:extLst>
          </p:cNvPr>
          <p:cNvSpPr>
            <a:spLocks noGrp="1"/>
          </p:cNvSpPr>
          <p:nvPr>
            <p:ph type="title"/>
          </p:nvPr>
        </p:nvSpPr>
        <p:spPr>
          <a:xfrm>
            <a:off x="1881414" y="138568"/>
            <a:ext cx="8229600" cy="342219"/>
          </a:xfrm>
        </p:spPr>
        <p:txBody>
          <a:bodyPr>
            <a:normAutofit fontScale="90000"/>
          </a:bodyPr>
          <a:lstStyle/>
          <a:p>
            <a:pPr algn="l"/>
            <a:r>
              <a:rPr lang="en-US" b="1" dirty="0">
                <a:latin typeface="Arial" panose="020B0604020202020204" pitchFamily="34" charset="0"/>
                <a:cs typeface="Arial" panose="020B0604020202020204" pitchFamily="34" charset="0"/>
              </a:rPr>
              <a:t>Contd..</a:t>
            </a:r>
          </a:p>
        </p:txBody>
      </p:sp>
      <p:graphicFrame>
        <p:nvGraphicFramePr>
          <p:cNvPr id="4" name="Table 4">
            <a:extLst>
              <a:ext uri="{FF2B5EF4-FFF2-40B4-BE49-F238E27FC236}">
                <a16:creationId xmlns:a16="http://schemas.microsoft.com/office/drawing/2014/main" id="{73F637E7-092B-8F41-830E-DA39C4877BCB}"/>
              </a:ext>
            </a:extLst>
          </p:cNvPr>
          <p:cNvGraphicFramePr>
            <a:graphicFrameLocks noGrp="1"/>
          </p:cNvGraphicFramePr>
          <p:nvPr>
            <p:ph idx="1"/>
          </p:nvPr>
        </p:nvGraphicFramePr>
        <p:xfrm>
          <a:off x="2126340" y="747484"/>
          <a:ext cx="3253016" cy="3139320"/>
        </p:xfrm>
        <a:graphic>
          <a:graphicData uri="http://schemas.openxmlformats.org/drawingml/2006/table">
            <a:tbl>
              <a:tblPr>
                <a:tableStyleId>{35758FB7-9AC5-4552-8A53-C91805E547FA}</a:tableStyleId>
              </a:tblPr>
              <a:tblGrid>
                <a:gridCol w="813254">
                  <a:extLst>
                    <a:ext uri="{9D8B030D-6E8A-4147-A177-3AD203B41FA5}">
                      <a16:colId xmlns:a16="http://schemas.microsoft.com/office/drawing/2014/main" val="2726293117"/>
                    </a:ext>
                  </a:extLst>
                </a:gridCol>
                <a:gridCol w="813254">
                  <a:extLst>
                    <a:ext uri="{9D8B030D-6E8A-4147-A177-3AD203B41FA5}">
                      <a16:colId xmlns:a16="http://schemas.microsoft.com/office/drawing/2014/main" val="1559367226"/>
                    </a:ext>
                  </a:extLst>
                </a:gridCol>
                <a:gridCol w="813254">
                  <a:extLst>
                    <a:ext uri="{9D8B030D-6E8A-4147-A177-3AD203B41FA5}">
                      <a16:colId xmlns:a16="http://schemas.microsoft.com/office/drawing/2014/main" val="2979826297"/>
                    </a:ext>
                  </a:extLst>
                </a:gridCol>
                <a:gridCol w="813254">
                  <a:extLst>
                    <a:ext uri="{9D8B030D-6E8A-4147-A177-3AD203B41FA5}">
                      <a16:colId xmlns:a16="http://schemas.microsoft.com/office/drawing/2014/main" val="3191758357"/>
                    </a:ext>
                  </a:extLst>
                </a:gridCol>
              </a:tblGrid>
              <a:tr h="784830">
                <a:tc>
                  <a:txBody>
                    <a:bodyPr/>
                    <a:lstStyle/>
                    <a:p>
                      <a:endParaRPr lang="en-US" dirty="0"/>
                    </a:p>
                  </a:txBody>
                  <a:tcPr/>
                </a:tc>
                <a:tc>
                  <a:txBody>
                    <a:bodyPr/>
                    <a:lstStyle/>
                    <a:p>
                      <a:endParaRPr lang="en-US"/>
                    </a:p>
                  </a:txBody>
                  <a:tcPr/>
                </a:tc>
                <a:tc>
                  <a:txBody>
                    <a:bodyPr/>
                    <a:lstStyle/>
                    <a:p>
                      <a:pPr algn="ctr"/>
                      <a:r>
                        <a:rPr lang="en-US" b="1"/>
                        <a:t>G</a:t>
                      </a:r>
                    </a:p>
                  </a:txBody>
                  <a:tcPr/>
                </a:tc>
                <a:tc>
                  <a:txBody>
                    <a:bodyPr/>
                    <a:lstStyle/>
                    <a:p>
                      <a:pPr algn="ctr"/>
                      <a:r>
                        <a:rPr lang="en-US" b="1"/>
                        <a:t>C</a:t>
                      </a:r>
                    </a:p>
                  </a:txBody>
                  <a:tcPr/>
                </a:tc>
                <a:extLst>
                  <a:ext uri="{0D108BD9-81ED-4DB2-BD59-A6C34878D82A}">
                    <a16:rowId xmlns:a16="http://schemas.microsoft.com/office/drawing/2014/main" val="4013341682"/>
                  </a:ext>
                </a:extLst>
              </a:tr>
              <a:tr h="784830">
                <a:tc>
                  <a:txBody>
                    <a:bodyPr/>
                    <a:lstStyle/>
                    <a:p>
                      <a:endParaRPr lang="en-US"/>
                    </a:p>
                  </a:txBody>
                  <a:tcPr/>
                </a:tc>
                <a:tc>
                  <a:txBody>
                    <a:bodyPr/>
                    <a:lstStyle/>
                    <a:p>
                      <a:pPr algn="ctr"/>
                      <a:r>
                        <a:rPr lang="en-US" dirty="0"/>
                        <a:t>0</a:t>
                      </a:r>
                    </a:p>
                  </a:txBody>
                  <a:tcPr/>
                </a:tc>
                <a:tc>
                  <a:txBody>
                    <a:bodyPr/>
                    <a:lstStyle/>
                    <a:p>
                      <a:pPr algn="ctr"/>
                      <a:r>
                        <a:rPr lang="en-US"/>
                        <a:t>-1</a:t>
                      </a:r>
                    </a:p>
                  </a:txBody>
                  <a:tcPr/>
                </a:tc>
                <a:tc>
                  <a:txBody>
                    <a:bodyPr/>
                    <a:lstStyle/>
                    <a:p>
                      <a:pPr algn="ctr"/>
                      <a:r>
                        <a:rPr lang="en-US" dirty="0"/>
                        <a:t>-2</a:t>
                      </a:r>
                    </a:p>
                  </a:txBody>
                  <a:tcPr/>
                </a:tc>
                <a:extLst>
                  <a:ext uri="{0D108BD9-81ED-4DB2-BD59-A6C34878D82A}">
                    <a16:rowId xmlns:a16="http://schemas.microsoft.com/office/drawing/2014/main" val="4242638161"/>
                  </a:ext>
                </a:extLst>
              </a:tr>
              <a:tr h="784830">
                <a:tc>
                  <a:txBody>
                    <a:bodyPr/>
                    <a:lstStyle/>
                    <a:p>
                      <a:pPr algn="ctr"/>
                      <a:r>
                        <a:rPr lang="en-US" b="1"/>
                        <a:t>G</a:t>
                      </a:r>
                    </a:p>
                  </a:txBody>
                  <a:tcPr/>
                </a:tc>
                <a:tc>
                  <a:txBody>
                    <a:bodyPr/>
                    <a:lstStyle/>
                    <a:p>
                      <a:pPr algn="ctr"/>
                      <a:r>
                        <a:rPr lang="en-US"/>
                        <a:t>-1</a:t>
                      </a:r>
                    </a:p>
                  </a:txBody>
                  <a:tcPr/>
                </a:tc>
                <a:tc>
                  <a:txBody>
                    <a:bodyPr/>
                    <a:lstStyle/>
                    <a:p>
                      <a:pPr algn="ctr"/>
                      <a:r>
                        <a:rPr lang="en-US"/>
                        <a:t>1</a:t>
                      </a:r>
                    </a:p>
                  </a:txBody>
                  <a:tcPr/>
                </a:tc>
                <a:tc>
                  <a:txBody>
                    <a:bodyPr/>
                    <a:lstStyle/>
                    <a:p>
                      <a:pPr algn="ctr"/>
                      <a:r>
                        <a:rPr lang="en-US" b="1"/>
                        <a:t>X</a:t>
                      </a:r>
                    </a:p>
                  </a:txBody>
                  <a:tcPr/>
                </a:tc>
                <a:extLst>
                  <a:ext uri="{0D108BD9-81ED-4DB2-BD59-A6C34878D82A}">
                    <a16:rowId xmlns:a16="http://schemas.microsoft.com/office/drawing/2014/main" val="2310353551"/>
                  </a:ext>
                </a:extLst>
              </a:tr>
              <a:tr h="784830">
                <a:tc>
                  <a:txBody>
                    <a:bodyPr/>
                    <a:lstStyle/>
                    <a:p>
                      <a:pPr algn="ctr"/>
                      <a:r>
                        <a:rPr lang="en-US" b="1"/>
                        <a:t>C</a:t>
                      </a:r>
                    </a:p>
                  </a:txBody>
                  <a:tcPr/>
                </a:tc>
                <a:tc>
                  <a:txBody>
                    <a:bodyPr/>
                    <a:lstStyle/>
                    <a:p>
                      <a:pPr algn="ctr"/>
                      <a:r>
                        <a:rPr lang="en-US"/>
                        <a:t>-2</a:t>
                      </a:r>
                    </a:p>
                  </a:txBody>
                  <a:tcPr/>
                </a:tc>
                <a:tc>
                  <a:txBody>
                    <a:bodyPr/>
                    <a:lstStyle/>
                    <a:p>
                      <a:pPr algn="ctr"/>
                      <a:r>
                        <a:rPr lang="en-US" b="1"/>
                        <a:t>Y</a:t>
                      </a:r>
                    </a:p>
                  </a:txBody>
                  <a:tcPr/>
                </a:tc>
                <a:tc>
                  <a:txBody>
                    <a:bodyPr/>
                    <a:lstStyle/>
                    <a:p>
                      <a:endParaRPr lang="en-US" dirty="0"/>
                    </a:p>
                  </a:txBody>
                  <a:tcPr/>
                </a:tc>
                <a:extLst>
                  <a:ext uri="{0D108BD9-81ED-4DB2-BD59-A6C34878D82A}">
                    <a16:rowId xmlns:a16="http://schemas.microsoft.com/office/drawing/2014/main" val="2924762054"/>
                  </a:ext>
                </a:extLst>
              </a:tr>
            </a:tbl>
          </a:graphicData>
        </a:graphic>
      </p:graphicFrame>
      <p:sp>
        <p:nvSpPr>
          <p:cNvPr id="21" name="TextBox 20">
            <a:extLst>
              <a:ext uri="{FF2B5EF4-FFF2-40B4-BE49-F238E27FC236}">
                <a16:creationId xmlns:a16="http://schemas.microsoft.com/office/drawing/2014/main" id="{2F484A02-FCB5-1D43-8CCF-602BF12B4A9B}"/>
              </a:ext>
            </a:extLst>
          </p:cNvPr>
          <p:cNvSpPr txBox="1"/>
          <p:nvPr/>
        </p:nvSpPr>
        <p:spPr>
          <a:xfrm>
            <a:off x="6656612" y="747485"/>
            <a:ext cx="3454402" cy="31393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fontAlgn="base"/>
            <a:r>
              <a:rPr lang="en-US">
                <a:solidFill>
                  <a:srgbClr val="222222"/>
                </a:solidFill>
                <a:latin typeface="Helvetica Neue"/>
              </a:rPr>
              <a:t>For </a:t>
            </a:r>
            <a:r>
              <a:rPr lang="en-US" b="1">
                <a:solidFill>
                  <a:srgbClr val="222222"/>
                </a:solidFill>
                <a:latin typeface="Helvetica Neue"/>
              </a:rPr>
              <a:t>X :</a:t>
            </a:r>
            <a:endParaRPr lang="en-IN">
              <a:solidFill>
                <a:srgbClr val="222222"/>
              </a:solidFill>
              <a:latin typeface="Helvetica Neue"/>
            </a:endParaRPr>
          </a:p>
          <a:p>
            <a:pPr fontAlgn="base"/>
            <a:r>
              <a:rPr lang="en-IN">
                <a:solidFill>
                  <a:srgbClr val="222222"/>
                </a:solidFill>
                <a:latin typeface="inherit"/>
              </a:rPr>
              <a:t>Top: (-2)+(-1) = (-3)</a:t>
            </a:r>
          </a:p>
          <a:p>
            <a:pPr fontAlgn="base"/>
            <a:r>
              <a:rPr lang="en-IN">
                <a:solidFill>
                  <a:srgbClr val="222222"/>
                </a:solidFill>
                <a:latin typeface="inherit"/>
              </a:rPr>
              <a:t>Left: (+1)+(-1) = (</a:t>
            </a:r>
            <a:r>
              <a:rPr lang="en-US">
                <a:solidFill>
                  <a:srgbClr val="222222"/>
                </a:solidFill>
                <a:latin typeface="inherit"/>
              </a:rPr>
              <a:t>0</a:t>
            </a:r>
            <a:r>
              <a:rPr lang="en-IN">
                <a:solidFill>
                  <a:srgbClr val="222222"/>
                </a:solidFill>
                <a:latin typeface="inherit"/>
              </a:rPr>
              <a:t>)</a:t>
            </a:r>
          </a:p>
          <a:p>
            <a:pPr fontAlgn="base"/>
            <a:r>
              <a:rPr lang="en-IN">
                <a:solidFill>
                  <a:srgbClr val="222222"/>
                </a:solidFill>
                <a:latin typeface="inherit"/>
              </a:rPr>
              <a:t>Top-Left: (-1)+(-1) = (-2)</a:t>
            </a:r>
          </a:p>
          <a:p>
            <a:pPr fontAlgn="base"/>
            <a:r>
              <a:rPr lang="en-US">
                <a:solidFill>
                  <a:srgbClr val="222222"/>
                </a:solidFill>
                <a:latin typeface="Helvetica Neue"/>
              </a:rPr>
              <a:t>For </a:t>
            </a:r>
            <a:r>
              <a:rPr lang="en-US" b="1">
                <a:solidFill>
                  <a:srgbClr val="222222"/>
                </a:solidFill>
                <a:latin typeface="Helvetica Neue"/>
              </a:rPr>
              <a:t>Y :</a:t>
            </a:r>
            <a:endParaRPr lang="en-IN">
              <a:solidFill>
                <a:srgbClr val="222222"/>
              </a:solidFill>
              <a:latin typeface="Helvetica Neue"/>
            </a:endParaRPr>
          </a:p>
          <a:p>
            <a:pPr fontAlgn="base"/>
            <a:r>
              <a:rPr lang="en-IN">
                <a:solidFill>
                  <a:srgbClr val="222222"/>
                </a:solidFill>
                <a:latin typeface="inherit"/>
              </a:rPr>
              <a:t>Top: (1)+(-1) = (</a:t>
            </a:r>
            <a:r>
              <a:rPr lang="en-US" b="1">
                <a:solidFill>
                  <a:srgbClr val="222222"/>
                </a:solidFill>
                <a:latin typeface="inherit"/>
              </a:rPr>
              <a:t>0</a:t>
            </a:r>
            <a:r>
              <a:rPr lang="en-IN">
                <a:solidFill>
                  <a:srgbClr val="222222"/>
                </a:solidFill>
                <a:latin typeface="inherit"/>
              </a:rPr>
              <a:t>)</a:t>
            </a:r>
          </a:p>
          <a:p>
            <a:pPr fontAlgn="base"/>
            <a:r>
              <a:rPr lang="en-IN">
                <a:solidFill>
                  <a:srgbClr val="222222"/>
                </a:solidFill>
                <a:latin typeface="inherit"/>
              </a:rPr>
              <a:t>Left: (-2)+(-1) = (-3)</a:t>
            </a:r>
          </a:p>
          <a:p>
            <a:pPr fontAlgn="base"/>
            <a:r>
              <a:rPr lang="en-IN">
                <a:solidFill>
                  <a:srgbClr val="222222"/>
                </a:solidFill>
                <a:latin typeface="inherit"/>
              </a:rPr>
              <a:t>Top-Left: (-1)+(-1) = (-2)</a:t>
            </a:r>
          </a:p>
          <a:p>
            <a:pPr algn="l"/>
            <a:r>
              <a:rPr lang="en-US"/>
              <a:t>The highest value for X and Y is 0, thus it is entered into the cell. </a:t>
            </a:r>
          </a:p>
          <a:p>
            <a:pPr algn="l"/>
            <a:r>
              <a:rPr lang="en-US"/>
              <a:t>i.e </a:t>
            </a:r>
            <a:r>
              <a:rPr lang="en-US" b="1"/>
              <a:t>X = O; Y = 0</a:t>
            </a:r>
          </a:p>
        </p:txBody>
      </p:sp>
      <p:graphicFrame>
        <p:nvGraphicFramePr>
          <p:cNvPr id="22" name="Table 22">
            <a:extLst>
              <a:ext uri="{FF2B5EF4-FFF2-40B4-BE49-F238E27FC236}">
                <a16:creationId xmlns:a16="http://schemas.microsoft.com/office/drawing/2014/main" id="{93E23FE1-43E8-7449-885D-E44A90E25273}"/>
              </a:ext>
            </a:extLst>
          </p:cNvPr>
          <p:cNvGraphicFramePr>
            <a:graphicFrameLocks noGrp="1"/>
          </p:cNvGraphicFramePr>
          <p:nvPr/>
        </p:nvGraphicFramePr>
        <p:xfrm>
          <a:off x="4564740" y="4067626"/>
          <a:ext cx="2862948" cy="2581732"/>
        </p:xfrm>
        <a:graphic>
          <a:graphicData uri="http://schemas.openxmlformats.org/drawingml/2006/table">
            <a:tbl>
              <a:tblPr>
                <a:tableStyleId>{35758FB7-9AC5-4552-8A53-C91805E547FA}</a:tableStyleId>
              </a:tblPr>
              <a:tblGrid>
                <a:gridCol w="715737">
                  <a:extLst>
                    <a:ext uri="{9D8B030D-6E8A-4147-A177-3AD203B41FA5}">
                      <a16:colId xmlns:a16="http://schemas.microsoft.com/office/drawing/2014/main" val="1084980274"/>
                    </a:ext>
                  </a:extLst>
                </a:gridCol>
                <a:gridCol w="715737">
                  <a:extLst>
                    <a:ext uri="{9D8B030D-6E8A-4147-A177-3AD203B41FA5}">
                      <a16:colId xmlns:a16="http://schemas.microsoft.com/office/drawing/2014/main" val="3501111769"/>
                    </a:ext>
                  </a:extLst>
                </a:gridCol>
                <a:gridCol w="715737">
                  <a:extLst>
                    <a:ext uri="{9D8B030D-6E8A-4147-A177-3AD203B41FA5}">
                      <a16:colId xmlns:a16="http://schemas.microsoft.com/office/drawing/2014/main" val="3932170713"/>
                    </a:ext>
                  </a:extLst>
                </a:gridCol>
                <a:gridCol w="715737">
                  <a:extLst>
                    <a:ext uri="{9D8B030D-6E8A-4147-A177-3AD203B41FA5}">
                      <a16:colId xmlns:a16="http://schemas.microsoft.com/office/drawing/2014/main" val="623942057"/>
                    </a:ext>
                  </a:extLst>
                </a:gridCol>
              </a:tblGrid>
              <a:tr h="645433">
                <a:tc>
                  <a:txBody>
                    <a:bodyPr/>
                    <a:lstStyle/>
                    <a:p>
                      <a:endParaRPr lang="en-US"/>
                    </a:p>
                  </a:txBody>
                  <a:tcPr/>
                </a:tc>
                <a:tc>
                  <a:txBody>
                    <a:bodyPr/>
                    <a:lstStyle/>
                    <a:p>
                      <a:endParaRPr lang="en-US"/>
                    </a:p>
                  </a:txBody>
                  <a:tcPr/>
                </a:tc>
                <a:tc>
                  <a:txBody>
                    <a:bodyPr/>
                    <a:lstStyle/>
                    <a:p>
                      <a:pPr algn="ctr"/>
                      <a:r>
                        <a:rPr lang="en-US" b="1"/>
                        <a:t>G</a:t>
                      </a:r>
                    </a:p>
                  </a:txBody>
                  <a:tcPr/>
                </a:tc>
                <a:tc>
                  <a:txBody>
                    <a:bodyPr/>
                    <a:lstStyle/>
                    <a:p>
                      <a:pPr algn="ctr"/>
                      <a:r>
                        <a:rPr lang="en-US" b="1"/>
                        <a:t>C</a:t>
                      </a:r>
                    </a:p>
                  </a:txBody>
                  <a:tcPr/>
                </a:tc>
                <a:extLst>
                  <a:ext uri="{0D108BD9-81ED-4DB2-BD59-A6C34878D82A}">
                    <a16:rowId xmlns:a16="http://schemas.microsoft.com/office/drawing/2014/main" val="955526633"/>
                  </a:ext>
                </a:extLst>
              </a:tr>
              <a:tr h="645433">
                <a:tc>
                  <a:txBody>
                    <a:bodyPr/>
                    <a:lstStyle/>
                    <a:p>
                      <a:endParaRPr lang="en-US"/>
                    </a:p>
                  </a:txBody>
                  <a:tcPr/>
                </a:tc>
                <a:tc>
                  <a:txBody>
                    <a:bodyPr/>
                    <a:lstStyle/>
                    <a:p>
                      <a:pPr algn="ctr"/>
                      <a:r>
                        <a:rPr lang="en-US"/>
                        <a:t>0</a:t>
                      </a:r>
                    </a:p>
                  </a:txBody>
                  <a:tcPr/>
                </a:tc>
                <a:tc>
                  <a:txBody>
                    <a:bodyPr/>
                    <a:lstStyle/>
                    <a:p>
                      <a:pPr algn="ctr"/>
                      <a:r>
                        <a:rPr lang="en-US"/>
                        <a:t>-1</a:t>
                      </a:r>
                    </a:p>
                  </a:txBody>
                  <a:tcPr/>
                </a:tc>
                <a:tc>
                  <a:txBody>
                    <a:bodyPr/>
                    <a:lstStyle/>
                    <a:p>
                      <a:pPr algn="ctr"/>
                      <a:r>
                        <a:rPr lang="en-US"/>
                        <a:t>-2</a:t>
                      </a:r>
                    </a:p>
                  </a:txBody>
                  <a:tcPr/>
                </a:tc>
                <a:extLst>
                  <a:ext uri="{0D108BD9-81ED-4DB2-BD59-A6C34878D82A}">
                    <a16:rowId xmlns:a16="http://schemas.microsoft.com/office/drawing/2014/main" val="2452877441"/>
                  </a:ext>
                </a:extLst>
              </a:tr>
              <a:tr h="645433">
                <a:tc>
                  <a:txBody>
                    <a:bodyPr/>
                    <a:lstStyle/>
                    <a:p>
                      <a:pPr algn="ctr"/>
                      <a:r>
                        <a:rPr lang="en-US" b="1"/>
                        <a:t>G</a:t>
                      </a:r>
                    </a:p>
                  </a:txBody>
                  <a:tcPr/>
                </a:tc>
                <a:tc>
                  <a:txBody>
                    <a:bodyPr/>
                    <a:lstStyle/>
                    <a:p>
                      <a:pPr algn="ctr"/>
                      <a:r>
                        <a:rPr lang="en-US"/>
                        <a:t>-1</a:t>
                      </a:r>
                    </a:p>
                  </a:txBody>
                  <a:tcPr/>
                </a:tc>
                <a:tc>
                  <a:txBody>
                    <a:bodyPr/>
                    <a:lstStyle/>
                    <a:p>
                      <a:pPr algn="ctr"/>
                      <a:r>
                        <a:rPr lang="en-US"/>
                        <a:t>1</a:t>
                      </a:r>
                    </a:p>
                  </a:txBody>
                  <a:tcPr/>
                </a:tc>
                <a:tc>
                  <a:txBody>
                    <a:bodyPr/>
                    <a:lstStyle/>
                    <a:p>
                      <a:pPr algn="ctr"/>
                      <a:r>
                        <a:rPr lang="en-US" b="1"/>
                        <a:t>0</a:t>
                      </a:r>
                    </a:p>
                  </a:txBody>
                  <a:tcPr/>
                </a:tc>
                <a:extLst>
                  <a:ext uri="{0D108BD9-81ED-4DB2-BD59-A6C34878D82A}">
                    <a16:rowId xmlns:a16="http://schemas.microsoft.com/office/drawing/2014/main" val="1739049342"/>
                  </a:ext>
                </a:extLst>
              </a:tr>
              <a:tr h="645433">
                <a:tc>
                  <a:txBody>
                    <a:bodyPr/>
                    <a:lstStyle/>
                    <a:p>
                      <a:pPr algn="ctr"/>
                      <a:r>
                        <a:rPr lang="en-US" b="1"/>
                        <a:t>C</a:t>
                      </a:r>
                    </a:p>
                  </a:txBody>
                  <a:tcPr/>
                </a:tc>
                <a:tc>
                  <a:txBody>
                    <a:bodyPr/>
                    <a:lstStyle/>
                    <a:p>
                      <a:pPr algn="ctr"/>
                      <a:r>
                        <a:rPr lang="en-US"/>
                        <a:t>-2</a:t>
                      </a:r>
                    </a:p>
                  </a:txBody>
                  <a:tcPr/>
                </a:tc>
                <a:tc>
                  <a:txBody>
                    <a:bodyPr/>
                    <a:lstStyle/>
                    <a:p>
                      <a:pPr algn="ctr"/>
                      <a:r>
                        <a:rPr lang="en-US" b="1"/>
                        <a:t>0</a:t>
                      </a:r>
                    </a:p>
                  </a:txBody>
                  <a:tcPr/>
                </a:tc>
                <a:tc>
                  <a:txBody>
                    <a:bodyPr/>
                    <a:lstStyle/>
                    <a:p>
                      <a:endParaRPr lang="en-US"/>
                    </a:p>
                  </a:txBody>
                  <a:tcPr/>
                </a:tc>
                <a:extLst>
                  <a:ext uri="{0D108BD9-81ED-4DB2-BD59-A6C34878D82A}">
                    <a16:rowId xmlns:a16="http://schemas.microsoft.com/office/drawing/2014/main" val="25323191"/>
                  </a:ext>
                </a:extLst>
              </a:tr>
            </a:tbl>
          </a:graphicData>
        </a:graphic>
      </p:graphicFrame>
      <p:cxnSp>
        <p:nvCxnSpPr>
          <p:cNvPr id="24" name="Straight Arrow Connector 23">
            <a:extLst>
              <a:ext uri="{FF2B5EF4-FFF2-40B4-BE49-F238E27FC236}">
                <a16:creationId xmlns:a16="http://schemas.microsoft.com/office/drawing/2014/main" id="{657A8E9D-BA77-B74D-A0D3-AB209B497F57}"/>
              </a:ext>
            </a:extLst>
          </p:cNvPr>
          <p:cNvCxnSpPr>
            <a:cxnSpLocks/>
          </p:cNvCxnSpPr>
          <p:nvPr/>
        </p:nvCxnSpPr>
        <p:spPr>
          <a:xfrm flipH="1" flipV="1">
            <a:off x="5842001" y="5070929"/>
            <a:ext cx="254003" cy="3810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7" name="Straight Arrow Connector 96">
            <a:extLst>
              <a:ext uri="{FF2B5EF4-FFF2-40B4-BE49-F238E27FC236}">
                <a16:creationId xmlns:a16="http://schemas.microsoft.com/office/drawing/2014/main" id="{5492A98E-F497-FF46-87E6-8D47E6479F1B}"/>
              </a:ext>
            </a:extLst>
          </p:cNvPr>
          <p:cNvCxnSpPr>
            <a:cxnSpLocks/>
          </p:cNvCxnSpPr>
          <p:nvPr/>
        </p:nvCxnSpPr>
        <p:spPr>
          <a:xfrm flipH="1">
            <a:off x="6440716" y="5919107"/>
            <a:ext cx="48532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4" name="Straight Arrow Connector 103">
            <a:extLst>
              <a:ext uri="{FF2B5EF4-FFF2-40B4-BE49-F238E27FC236}">
                <a16:creationId xmlns:a16="http://schemas.microsoft.com/office/drawing/2014/main" id="{13B567FD-D683-6642-8767-0EE0FA9124FF}"/>
              </a:ext>
            </a:extLst>
          </p:cNvPr>
          <p:cNvCxnSpPr>
            <a:cxnSpLocks/>
          </p:cNvCxnSpPr>
          <p:nvPr/>
        </p:nvCxnSpPr>
        <p:spPr>
          <a:xfrm flipV="1">
            <a:off x="6173108" y="5787571"/>
            <a:ext cx="1" cy="5125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80CD-CBC5-0F44-83F7-279AE4657BEB}"/>
              </a:ext>
            </a:extLst>
          </p:cNvPr>
          <p:cNvSpPr>
            <a:spLocks noGrp="1"/>
          </p:cNvSpPr>
          <p:nvPr>
            <p:ph type="title"/>
          </p:nvPr>
        </p:nvSpPr>
        <p:spPr/>
        <p:txBody>
          <a:bodyPr/>
          <a:lstStyle/>
          <a:p>
            <a:pPr algn="l"/>
            <a:r>
              <a:rPr lang="en-US" b="1" dirty="0">
                <a:latin typeface="Arial" panose="020B0604020202020204" pitchFamily="34" charset="0"/>
                <a:cs typeface="Arial" panose="020B0604020202020204" pitchFamily="34" charset="0"/>
              </a:rPr>
              <a:t>3. Traceback</a:t>
            </a:r>
          </a:p>
        </p:txBody>
      </p:sp>
      <p:pic>
        <p:nvPicPr>
          <p:cNvPr id="4" name="Picture 4">
            <a:extLst>
              <a:ext uri="{FF2B5EF4-FFF2-40B4-BE49-F238E27FC236}">
                <a16:creationId xmlns:a16="http://schemas.microsoft.com/office/drawing/2014/main" id="{404FAF69-D996-1D41-838D-DDC0822E2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929" y="1587500"/>
            <a:ext cx="7384143" cy="44359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615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3D0C-5370-A044-A045-2B7F84CBEBD2}"/>
              </a:ext>
            </a:extLst>
          </p:cNvPr>
          <p:cNvSpPr>
            <a:spLocks noGrp="1"/>
          </p:cNvSpPr>
          <p:nvPr>
            <p:ph type="title"/>
          </p:nvPr>
        </p:nvSpPr>
        <p:spPr>
          <a:xfrm>
            <a:off x="1981200" y="274639"/>
            <a:ext cx="8229600" cy="596219"/>
          </a:xfrm>
        </p:spPr>
        <p:txBody>
          <a:bodyPr>
            <a:normAutofit fontScale="90000"/>
          </a:bodyPr>
          <a:lstStyle/>
          <a:p>
            <a:pPr algn="l"/>
            <a:r>
              <a:rPr lang="en-US" b="1" dirty="0">
                <a:latin typeface="Arial" panose="020B0604020202020204" pitchFamily="34" charset="0"/>
                <a:cs typeface="Arial" panose="020B0604020202020204" pitchFamily="34" charset="0"/>
              </a:rPr>
              <a:t>4. Alignment</a:t>
            </a:r>
          </a:p>
        </p:txBody>
      </p:sp>
      <p:sp>
        <p:nvSpPr>
          <p:cNvPr id="3" name="Content Placeholder 2">
            <a:extLst>
              <a:ext uri="{FF2B5EF4-FFF2-40B4-BE49-F238E27FC236}">
                <a16:creationId xmlns:a16="http://schemas.microsoft.com/office/drawing/2014/main" id="{BEA47B7B-FEC0-3D42-9DBA-36EB53BE6EE0}"/>
              </a:ext>
            </a:extLst>
          </p:cNvPr>
          <p:cNvSpPr>
            <a:spLocks noGrp="1"/>
          </p:cNvSpPr>
          <p:nvPr>
            <p:ph idx="1"/>
          </p:nvPr>
        </p:nvSpPr>
        <p:spPr>
          <a:xfrm>
            <a:off x="1981200" y="922277"/>
            <a:ext cx="8229600" cy="5457938"/>
          </a:xfrm>
        </p:spPr>
        <p:txBody>
          <a:bodyPr>
            <a:normAutofit/>
          </a:bodyPr>
          <a:lstStyle/>
          <a:p>
            <a:pPr marL="0" indent="0">
              <a:buNone/>
            </a:pPr>
            <a:r>
              <a:rPr lang="en-US" dirty="0">
                <a:latin typeface="Arial" panose="020B0604020202020204" pitchFamily="34" charset="0"/>
                <a:cs typeface="Arial" panose="020B0604020202020204" pitchFamily="34" charset="0"/>
              </a:rPr>
              <a:t>Rules :-</a:t>
            </a:r>
          </a:p>
          <a:p>
            <a:pPr marL="514350" indent="-514350">
              <a:buFont typeface="+mj-lt"/>
              <a:buAutoNum type="arabicPeriod"/>
            </a:pPr>
            <a:r>
              <a:rPr lang="en-US" dirty="0">
                <a:latin typeface="Arial" panose="020B0604020202020204" pitchFamily="34" charset="0"/>
                <a:cs typeface="Arial" panose="020B0604020202020204" pitchFamily="34" charset="0"/>
              </a:rPr>
              <a:t>If arrow is vertical/horizontal assign a gap and a character</a:t>
            </a:r>
          </a:p>
          <a:p>
            <a:pPr marL="0" indent="0">
              <a:buNone/>
            </a:pPr>
            <a:r>
              <a:rPr lang="en-US" dirty="0">
                <a:latin typeface="Arial" panose="020B0604020202020204" pitchFamily="34" charset="0"/>
                <a:cs typeface="Arial" panose="020B0604020202020204" pitchFamily="34" charset="0"/>
              </a:rPr>
              <a:t>                         :- Gaps and characters          </a:t>
            </a:r>
          </a:p>
          <a:p>
            <a:pPr marL="0" indent="0">
              <a:buNone/>
            </a:pPr>
            <a:endParaRPr lang="en-US" dirty="0">
              <a:solidFill>
                <a:schemeClr val="accent2"/>
              </a:solidFill>
              <a:latin typeface="Arial" panose="020B0604020202020204" pitchFamily="34" charset="0"/>
              <a:cs typeface="Arial" panose="020B0604020202020204" pitchFamily="34" charset="0"/>
            </a:endParaRPr>
          </a:p>
          <a:p>
            <a:pPr marL="0" indent="0">
              <a:buNone/>
            </a:pPr>
            <a:r>
              <a:rPr lang="en-US" dirty="0">
                <a:solidFill>
                  <a:schemeClr val="accent2"/>
                </a:solidFill>
                <a:latin typeface="Arial" panose="020B0604020202020204" pitchFamily="34" charset="0"/>
                <a:cs typeface="Arial" panose="020B0604020202020204" pitchFamily="34" charset="0"/>
              </a:rPr>
              <a:t>   Where to Assign </a:t>
            </a:r>
          </a:p>
          <a:p>
            <a:pPr marL="0" indent="0">
              <a:buNone/>
            </a:pPr>
            <a:r>
              <a:rPr lang="en-US" dirty="0">
                <a:solidFill>
                  <a:schemeClr val="accent2"/>
                </a:solidFill>
                <a:latin typeface="Arial" panose="020B0604020202020204" pitchFamily="34" charset="0"/>
                <a:cs typeface="Arial" panose="020B0604020202020204" pitchFamily="34" charset="0"/>
              </a:rPr>
              <a:t>   a gap and a character ?</a:t>
            </a:r>
          </a:p>
          <a:p>
            <a:pPr marL="0" indent="0">
              <a:buNone/>
            </a:pPr>
            <a:r>
              <a:rPr lang="en-US" dirty="0">
                <a:solidFill>
                  <a:schemeClr val="accent2"/>
                </a:solidFill>
                <a:latin typeface="Arial" panose="020B0604020202020204" pitchFamily="34" charset="0"/>
                <a:cs typeface="Arial" panose="020B0604020202020204" pitchFamily="34" charset="0"/>
              </a:rPr>
              <a:t> </a:t>
            </a:r>
            <a:endParaRPr lang="en-US" dirty="0">
              <a:solidFill>
                <a:schemeClr val="accent2">
                  <a:lumMod val="50000"/>
                </a:schemeClr>
              </a:solidFill>
              <a:latin typeface="Arial" panose="020B0604020202020204" pitchFamily="34" charset="0"/>
              <a:cs typeface="Arial" panose="020B0604020202020204" pitchFamily="34" charset="0"/>
            </a:endParaRPr>
          </a:p>
        </p:txBody>
      </p:sp>
      <p:sp>
        <p:nvSpPr>
          <p:cNvPr id="5" name="Arrow: Up 4">
            <a:extLst>
              <a:ext uri="{FF2B5EF4-FFF2-40B4-BE49-F238E27FC236}">
                <a16:creationId xmlns:a16="http://schemas.microsoft.com/office/drawing/2014/main" id="{939D4E31-4913-C440-9982-49DD5B40EE44}"/>
              </a:ext>
            </a:extLst>
          </p:cNvPr>
          <p:cNvSpPr/>
          <p:nvPr/>
        </p:nvSpPr>
        <p:spPr>
          <a:xfrm flipH="1">
            <a:off x="2458986" y="2582108"/>
            <a:ext cx="549565" cy="846892"/>
          </a:xfrm>
          <a:prstGeom prst="upArrow">
            <a:avLst>
              <a:gd name="adj1" fmla="val 25532"/>
              <a:gd name="adj2" fmla="val 5267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7B330D78-CCFB-5440-BAAE-0CEDE9A0B10F}"/>
              </a:ext>
            </a:extLst>
          </p:cNvPr>
          <p:cNvCxnSpPr>
            <a:cxnSpLocks/>
          </p:cNvCxnSpPr>
          <p:nvPr/>
        </p:nvCxnSpPr>
        <p:spPr>
          <a:xfrm flipH="1">
            <a:off x="3008550" y="2582108"/>
            <a:ext cx="356950" cy="1073678"/>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16" name="Arrow: Up 15">
            <a:extLst>
              <a:ext uri="{FF2B5EF4-FFF2-40B4-BE49-F238E27FC236}">
                <a16:creationId xmlns:a16="http://schemas.microsoft.com/office/drawing/2014/main" id="{55237635-1530-D141-935E-585DC7BDF10C}"/>
              </a:ext>
            </a:extLst>
          </p:cNvPr>
          <p:cNvSpPr/>
          <p:nvPr/>
        </p:nvSpPr>
        <p:spPr>
          <a:xfrm rot="5400000" flipH="1">
            <a:off x="3558116" y="2582108"/>
            <a:ext cx="549565" cy="846892"/>
          </a:xfrm>
          <a:prstGeom prst="upArrow">
            <a:avLst>
              <a:gd name="adj1" fmla="val 25532"/>
              <a:gd name="adj2" fmla="val 5267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7" name="Picture 17">
            <a:extLst>
              <a:ext uri="{FF2B5EF4-FFF2-40B4-BE49-F238E27FC236}">
                <a16:creationId xmlns:a16="http://schemas.microsoft.com/office/drawing/2014/main" id="{BF15AB31-5AEF-604E-BC22-8EB2985B5328}"/>
              </a:ext>
            </a:extLst>
          </p:cNvPr>
          <p:cNvPicPr>
            <a:picLocks noChangeAspect="1"/>
          </p:cNvPicPr>
          <p:nvPr/>
        </p:nvPicPr>
        <p:blipFill rotWithShape="1">
          <a:blip r:embed="rId2">
            <a:extLst>
              <a:ext uri="{28A0092B-C50C-407E-A947-70E740481C1C}">
                <a14:useLocalDpi xmlns:a14="http://schemas.microsoft.com/office/drawing/2010/main" val="0"/>
              </a:ext>
            </a:extLst>
          </a:blip>
          <a:srcRect l="29670" r="29882" b="-2703"/>
          <a:stretch/>
        </p:blipFill>
        <p:spPr>
          <a:xfrm>
            <a:off x="7683501" y="4446506"/>
            <a:ext cx="2322285" cy="2198286"/>
          </a:xfrm>
          <a:prstGeom prst="rect">
            <a:avLst/>
          </a:prstGeom>
        </p:spPr>
      </p:pic>
      <p:sp>
        <p:nvSpPr>
          <p:cNvPr id="19" name="Thought Bubble: Cloud 18">
            <a:extLst>
              <a:ext uri="{FF2B5EF4-FFF2-40B4-BE49-F238E27FC236}">
                <a16:creationId xmlns:a16="http://schemas.microsoft.com/office/drawing/2014/main" id="{65D838B7-49B3-C343-B0EA-C58A7553C9AD}"/>
              </a:ext>
            </a:extLst>
          </p:cNvPr>
          <p:cNvSpPr/>
          <p:nvPr/>
        </p:nvSpPr>
        <p:spPr>
          <a:xfrm>
            <a:off x="6319172" y="3221210"/>
            <a:ext cx="1828800" cy="1225296"/>
          </a:xfrm>
          <a:prstGeom prst="cloudCallout">
            <a:avLst>
              <a:gd name="adj1" fmla="val 44643"/>
              <a:gd name="adj2" fmla="val 8100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Sequence 1 or 2</a:t>
            </a:r>
          </a:p>
        </p:txBody>
      </p:sp>
    </p:spTree>
    <p:extLst>
      <p:ext uri="{BB962C8B-B14F-4D97-AF65-F5344CB8AC3E}">
        <p14:creationId xmlns:p14="http://schemas.microsoft.com/office/powerpoint/2010/main" val="299166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967C4-63D0-DE23-C2DB-B3B2213DE99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7A13460-F77D-A71F-1D28-17284DB1E0A3}"/>
              </a:ext>
            </a:extLst>
          </p:cNvPr>
          <p:cNvSpPr txBox="1"/>
          <p:nvPr/>
        </p:nvSpPr>
        <p:spPr>
          <a:xfrm>
            <a:off x="176981" y="78658"/>
            <a:ext cx="5938684"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Outline Day 2</a:t>
            </a:r>
          </a:p>
        </p:txBody>
      </p:sp>
      <p:sp>
        <p:nvSpPr>
          <p:cNvPr id="4" name="TextBox 3">
            <a:extLst>
              <a:ext uri="{FF2B5EF4-FFF2-40B4-BE49-F238E27FC236}">
                <a16:creationId xmlns:a16="http://schemas.microsoft.com/office/drawing/2014/main" id="{B9A499F8-C9B8-2888-A910-9BB25328D404}"/>
              </a:ext>
            </a:extLst>
          </p:cNvPr>
          <p:cNvSpPr txBox="1"/>
          <p:nvPr/>
        </p:nvSpPr>
        <p:spPr>
          <a:xfrm>
            <a:off x="176981" y="749776"/>
            <a:ext cx="11857703" cy="5909310"/>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Morning (9-12 pm):</a:t>
            </a:r>
          </a:p>
          <a:p>
            <a:pPr lvl="1"/>
            <a:r>
              <a:rPr lang="en-GB" b="1" dirty="0">
                <a:latin typeface="Arial" panose="020B0604020202020204" pitchFamily="34" charset="0"/>
                <a:cs typeface="Arial" panose="020B0604020202020204" pitchFamily="34" charset="0"/>
              </a:rPr>
              <a:t>Pairwise and Multiple Sequence Alignment:</a:t>
            </a:r>
          </a:p>
          <a:p>
            <a:pPr marL="1257300" lvl="2" indent="-342900">
              <a:buFont typeface="Wingdings" panose="05000000000000000000" pitchFamily="2" charset="2"/>
              <a:buChar char="§"/>
            </a:pPr>
            <a:r>
              <a:rPr lang="en-GB" b="1" dirty="0">
                <a:latin typeface="Arial" panose="020B0604020202020204" pitchFamily="34" charset="0"/>
                <a:cs typeface="Arial" panose="020B0604020202020204" pitchFamily="34" charset="0"/>
              </a:rPr>
              <a:t>Overview of alignment concepts: </a:t>
            </a:r>
            <a:r>
              <a:rPr lang="en-GB" dirty="0">
                <a:latin typeface="Arial" panose="020B0604020202020204" pitchFamily="34" charset="0"/>
                <a:cs typeface="Arial" panose="020B0604020202020204" pitchFamily="34" charset="0"/>
              </a:rPr>
              <a:t>Pairwise alignment (global vs local) and multiple sequence alignment</a:t>
            </a:r>
          </a:p>
          <a:p>
            <a:pPr marL="1257300" lvl="2" indent="-342900">
              <a:buFont typeface="Wingdings" panose="05000000000000000000" pitchFamily="2" charset="2"/>
              <a:buChar char="§"/>
            </a:pPr>
            <a:r>
              <a:rPr lang="en-GB" b="1" dirty="0">
                <a:latin typeface="Arial" panose="020B0604020202020204" pitchFamily="34" charset="0"/>
                <a:cs typeface="Arial" panose="020B0604020202020204" pitchFamily="34" charset="0"/>
              </a:rPr>
              <a:t>Algorithm</a:t>
            </a:r>
          </a:p>
          <a:p>
            <a:pPr marL="1714500" lvl="3" indent="-342900">
              <a:buFont typeface="Wingdings" panose="05000000000000000000" pitchFamily="2" charset="2"/>
              <a:buChar char="§"/>
            </a:pPr>
            <a:r>
              <a:rPr lang="en-GB" b="1" dirty="0">
                <a:latin typeface="Arial" panose="020B0604020202020204" pitchFamily="34" charset="0"/>
                <a:cs typeface="Arial" panose="020B0604020202020204" pitchFamily="34" charset="0"/>
              </a:rPr>
              <a:t>Global Alignments</a:t>
            </a:r>
            <a:r>
              <a:rPr lang="en-GB" dirty="0">
                <a:latin typeface="Arial" panose="020B0604020202020204" pitchFamily="34" charset="0"/>
                <a:cs typeface="Arial" panose="020B0604020202020204" pitchFamily="34" charset="0"/>
              </a:rPr>
              <a:t>: Needleman-Wunsch algorithm</a:t>
            </a:r>
          </a:p>
          <a:p>
            <a:pPr marL="1714500" lvl="3" indent="-342900">
              <a:buFont typeface="Wingdings" panose="05000000000000000000" pitchFamily="2" charset="2"/>
              <a:buChar char="§"/>
            </a:pPr>
            <a:r>
              <a:rPr lang="en-GB" b="1" dirty="0">
                <a:latin typeface="Arial" panose="020B0604020202020204" pitchFamily="34" charset="0"/>
                <a:cs typeface="Arial" panose="020B0604020202020204" pitchFamily="34" charset="0"/>
              </a:rPr>
              <a:t>Local Alignments</a:t>
            </a:r>
            <a:r>
              <a:rPr lang="en-GB" dirty="0">
                <a:latin typeface="Arial" panose="020B0604020202020204" pitchFamily="34" charset="0"/>
                <a:cs typeface="Arial" panose="020B0604020202020204" pitchFamily="34" charset="0"/>
              </a:rPr>
              <a:t>: Smith-Waterman algorithm </a:t>
            </a:r>
          </a:p>
          <a:p>
            <a:pPr marL="1714500" lvl="3" indent="-342900">
              <a:buFont typeface="Wingdings" panose="05000000000000000000" pitchFamily="2" charset="2"/>
              <a:buChar char="§"/>
            </a:pPr>
            <a:r>
              <a:rPr lang="en-GB" b="1" dirty="0">
                <a:latin typeface="Arial" panose="020B0604020202020204" pitchFamily="34" charset="0"/>
                <a:cs typeface="Arial" panose="020B0604020202020204" pitchFamily="34" charset="0"/>
              </a:rPr>
              <a:t>Multiple Sequence Alignment</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ClustalW</a:t>
            </a:r>
            <a:r>
              <a:rPr lang="en-GB" dirty="0">
                <a:latin typeface="Arial" panose="020B0604020202020204" pitchFamily="34" charset="0"/>
                <a:cs typeface="Arial" panose="020B0604020202020204" pitchFamily="34" charset="0"/>
              </a:rPr>
              <a:t> and </a:t>
            </a:r>
            <a:r>
              <a:rPr lang="en-GB" dirty="0" err="1">
                <a:latin typeface="Arial" panose="020B0604020202020204" pitchFamily="34" charset="0"/>
                <a:cs typeface="Arial" panose="020B0604020202020204" pitchFamily="34" charset="0"/>
              </a:rPr>
              <a:t>Clustal</a:t>
            </a:r>
            <a:r>
              <a:rPr lang="en-GB" dirty="0">
                <a:latin typeface="Arial" panose="020B0604020202020204" pitchFamily="34" charset="0"/>
                <a:cs typeface="Arial" panose="020B0604020202020204" pitchFamily="34" charset="0"/>
              </a:rPr>
              <a:t> Omega</a:t>
            </a:r>
          </a:p>
          <a:p>
            <a:r>
              <a:rPr lang="en-GB" b="1" dirty="0">
                <a:latin typeface="Arial" panose="020B0604020202020204" pitchFamily="34" charset="0"/>
                <a:cs typeface="Arial" panose="020B0604020202020204" pitchFamily="34" charset="0"/>
              </a:rPr>
              <a:t>Practical Session:</a:t>
            </a:r>
          </a:p>
          <a:p>
            <a:pPr lvl="1"/>
            <a:r>
              <a:rPr lang="en-GB" b="1" dirty="0">
                <a:latin typeface="Arial" panose="020B0604020202020204" pitchFamily="34" charset="0"/>
                <a:cs typeface="Arial" panose="020B0604020202020204" pitchFamily="34" charset="0"/>
              </a:rPr>
              <a:t>Primary option:	</a:t>
            </a:r>
          </a:p>
          <a:p>
            <a:pPr marL="1257300" lvl="2" indent="-342900">
              <a:buFont typeface="Wingdings" panose="05000000000000000000" pitchFamily="2" charset="2"/>
              <a:buChar char="§"/>
            </a:pPr>
            <a:r>
              <a:rPr lang="en-GB" dirty="0">
                <a:latin typeface="Arial" panose="020B0604020202020204" pitchFamily="34" charset="0"/>
                <a:cs typeface="Arial" panose="020B0604020202020204" pitchFamily="34" charset="0"/>
              </a:rPr>
              <a:t>Use NCBI BLAST (web-based) to perform local alignment and sequence similarity searches</a:t>
            </a:r>
          </a:p>
          <a:p>
            <a:pPr marL="1257300" lvl="2" indent="-342900">
              <a:buFont typeface="Wingdings" panose="05000000000000000000" pitchFamily="2" charset="2"/>
              <a:buChar char="§"/>
            </a:pPr>
            <a:r>
              <a:rPr lang="en-GB" dirty="0">
                <a:latin typeface="Arial" panose="020B0604020202020204" pitchFamily="34" charset="0"/>
                <a:cs typeface="Arial" panose="020B0604020202020204" pitchFamily="34" charset="0"/>
              </a:rPr>
              <a:t>Perform multiple sequence alignment using </a:t>
            </a:r>
            <a:r>
              <a:rPr lang="en-GB" dirty="0" err="1">
                <a:latin typeface="Arial" panose="020B0604020202020204" pitchFamily="34" charset="0"/>
                <a:cs typeface="Arial" panose="020B0604020202020204" pitchFamily="34" charset="0"/>
              </a:rPr>
              <a:t>Clustal</a:t>
            </a:r>
            <a:r>
              <a:rPr lang="en-GB" dirty="0">
                <a:latin typeface="Arial" panose="020B0604020202020204" pitchFamily="34" charset="0"/>
                <a:cs typeface="Arial" panose="020B0604020202020204" pitchFamily="34" charset="0"/>
              </a:rPr>
              <a:t> Omega (web-based) </a:t>
            </a:r>
          </a:p>
          <a:p>
            <a:pPr marL="1257300" lvl="2" indent="-342900">
              <a:buFont typeface="Wingdings" panose="05000000000000000000" pitchFamily="2" charset="2"/>
              <a:buChar char="§"/>
            </a:pPr>
            <a:r>
              <a:rPr lang="en-GB" dirty="0">
                <a:latin typeface="Arial" panose="020B0604020202020204" pitchFamily="34" charset="0"/>
                <a:cs typeface="Arial" panose="020B0604020202020204" pitchFamily="34" charset="0"/>
              </a:rPr>
              <a:t>Code with python</a:t>
            </a:r>
          </a:p>
          <a:p>
            <a:pPr lvl="1"/>
            <a:endParaRPr lang="en-GB"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Afternoon (2-5 pm): </a:t>
            </a:r>
            <a:r>
              <a:rPr lang="en-GB" b="1" dirty="0" err="1">
                <a:latin typeface="Arial" panose="020B0604020202020204" pitchFamily="34" charset="0"/>
                <a:cs typeface="Arial" panose="020B0604020202020204" pitchFamily="34" charset="0"/>
              </a:rPr>
              <a:t>Phylogentics</a:t>
            </a:r>
            <a:endParaRPr lang="en-GB" b="1" dirty="0">
              <a:latin typeface="Arial" panose="020B0604020202020204" pitchFamily="34" charset="0"/>
              <a:cs typeface="Arial" panose="020B0604020202020204" pitchFamily="34" charset="0"/>
            </a:endParaRPr>
          </a:p>
          <a:p>
            <a:pPr lvl="1"/>
            <a:r>
              <a:rPr lang="en-GB" b="1" dirty="0" err="1">
                <a:latin typeface="Arial" panose="020B0604020202020204" pitchFamily="34" charset="0"/>
                <a:cs typeface="Arial" panose="020B0604020202020204" pitchFamily="34" charset="0"/>
              </a:rPr>
              <a:t>Phylogentics</a:t>
            </a:r>
            <a:r>
              <a:rPr lang="en-GB" dirty="0">
                <a:latin typeface="Arial" panose="020B0604020202020204" pitchFamily="34" charset="0"/>
                <a:cs typeface="Arial" panose="020B0604020202020204" pitchFamily="34" charset="0"/>
              </a:rPr>
              <a:t>:</a:t>
            </a:r>
          </a:p>
          <a:p>
            <a:pPr marL="1257300" lvl="2" indent="-342900">
              <a:buFont typeface="Wingdings" panose="05000000000000000000" pitchFamily="2" charset="2"/>
              <a:buChar char="§"/>
            </a:pPr>
            <a:r>
              <a:rPr lang="en-GB" dirty="0">
                <a:latin typeface="Arial" panose="020B0604020202020204" pitchFamily="34" charset="0"/>
                <a:cs typeface="Arial" panose="020B0604020202020204" pitchFamily="34" charset="0"/>
              </a:rPr>
              <a:t>Introduction to </a:t>
            </a:r>
            <a:r>
              <a:rPr lang="en-GB" dirty="0" err="1">
                <a:latin typeface="Arial" panose="020B0604020202020204" pitchFamily="34" charset="0"/>
                <a:cs typeface="Arial" panose="020B0604020202020204" pitchFamily="34" charset="0"/>
              </a:rPr>
              <a:t>Phylogentics</a:t>
            </a:r>
            <a:r>
              <a:rPr lang="en-GB" dirty="0">
                <a:latin typeface="Arial" panose="020B0604020202020204" pitchFamily="34" charset="0"/>
                <a:cs typeface="Arial" panose="020B0604020202020204" pitchFamily="34" charset="0"/>
              </a:rPr>
              <a:t> tree concept, and significance in evolution biology.</a:t>
            </a:r>
          </a:p>
          <a:p>
            <a:pPr lvl="1"/>
            <a:r>
              <a:rPr lang="en-GB" b="1" dirty="0">
                <a:latin typeface="Arial" panose="020B0604020202020204" pitchFamily="34" charset="0"/>
                <a:cs typeface="Arial" panose="020B0604020202020204" pitchFamily="34" charset="0"/>
              </a:rPr>
              <a:t>Practical Session:</a:t>
            </a:r>
          </a:p>
          <a:p>
            <a:pPr marL="1257300" lvl="2" indent="-342900">
              <a:buFont typeface="Wingdings" panose="05000000000000000000" pitchFamily="2" charset="2"/>
              <a:buChar char="§"/>
            </a:pPr>
            <a:r>
              <a:rPr lang="en-GB" dirty="0">
                <a:latin typeface="Arial" panose="020B0604020202020204" pitchFamily="34" charset="0"/>
                <a:cs typeface="Arial" panose="020B0604020202020204" pitchFamily="34" charset="0"/>
              </a:rPr>
              <a:t>Construct </a:t>
            </a:r>
            <a:r>
              <a:rPr lang="en-GB" dirty="0" err="1">
                <a:latin typeface="Arial" panose="020B0604020202020204" pitchFamily="34" charset="0"/>
                <a:cs typeface="Arial" panose="020B0604020202020204" pitchFamily="34" charset="0"/>
              </a:rPr>
              <a:t>phylogentics</a:t>
            </a:r>
            <a:r>
              <a:rPr lang="en-GB" dirty="0">
                <a:latin typeface="Arial" panose="020B0604020202020204" pitchFamily="34" charset="0"/>
                <a:cs typeface="Arial" panose="020B0604020202020204" pitchFamily="34" charset="0"/>
              </a:rPr>
              <a:t> trees using </a:t>
            </a:r>
            <a:r>
              <a:rPr lang="en-GB" dirty="0" err="1">
                <a:latin typeface="Arial" panose="020B0604020202020204" pitchFamily="34" charset="0"/>
                <a:cs typeface="Arial" panose="020B0604020202020204" pitchFamily="34" charset="0"/>
              </a:rPr>
              <a:t>Clustal</a:t>
            </a:r>
            <a:r>
              <a:rPr lang="en-GB" dirty="0">
                <a:latin typeface="Arial" panose="020B0604020202020204" pitchFamily="34" charset="0"/>
                <a:cs typeface="Arial" panose="020B0604020202020204" pitchFamily="34" charset="0"/>
              </a:rPr>
              <a:t> Omega (web-based) starting from multiple sequence alignments.</a:t>
            </a:r>
          </a:p>
          <a:p>
            <a:pPr marL="1257300" lvl="2" indent="-342900">
              <a:buFont typeface="Wingdings" panose="05000000000000000000" pitchFamily="2" charset="2"/>
              <a:buChar char="§"/>
            </a:pPr>
            <a:r>
              <a:rPr lang="en-GB" dirty="0">
                <a:latin typeface="Arial" panose="020B0604020202020204" pitchFamily="34" charset="0"/>
                <a:cs typeface="Arial" panose="020B0604020202020204" pitchFamily="34" charset="0"/>
              </a:rPr>
              <a:t>Code with python</a:t>
            </a:r>
          </a:p>
        </p:txBody>
      </p:sp>
    </p:spTree>
    <p:extLst>
      <p:ext uri="{BB962C8B-B14F-4D97-AF65-F5344CB8AC3E}">
        <p14:creationId xmlns:p14="http://schemas.microsoft.com/office/powerpoint/2010/main" val="377582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9C7F-A916-6C4C-BA0B-037903CA5B69}"/>
              </a:ext>
            </a:extLst>
          </p:cNvPr>
          <p:cNvSpPr>
            <a:spLocks noGrp="1"/>
          </p:cNvSpPr>
          <p:nvPr>
            <p:ph type="title"/>
          </p:nvPr>
        </p:nvSpPr>
        <p:spPr>
          <a:xfrm>
            <a:off x="1981200" y="274639"/>
            <a:ext cx="8229600" cy="623433"/>
          </a:xfrm>
        </p:spPr>
        <p:txBody>
          <a:bodyPr>
            <a:normAutofit fontScale="90000"/>
          </a:bodyPr>
          <a:lstStyle/>
          <a:p>
            <a:pPr algn="l"/>
            <a:r>
              <a:rPr lang="en-US"/>
              <a:t>Contd…</a:t>
            </a:r>
          </a:p>
        </p:txBody>
      </p:sp>
      <p:sp>
        <p:nvSpPr>
          <p:cNvPr id="3" name="Content Placeholder 2">
            <a:extLst>
              <a:ext uri="{FF2B5EF4-FFF2-40B4-BE49-F238E27FC236}">
                <a16:creationId xmlns:a16="http://schemas.microsoft.com/office/drawing/2014/main" id="{0DCD0AF9-9178-7142-9C11-6C3871AE1A47}"/>
              </a:ext>
            </a:extLst>
          </p:cNvPr>
          <p:cNvSpPr>
            <a:spLocks noGrp="1"/>
          </p:cNvSpPr>
          <p:nvPr>
            <p:ph idx="1"/>
          </p:nvPr>
        </p:nvSpPr>
        <p:spPr>
          <a:xfrm>
            <a:off x="1981200" y="898072"/>
            <a:ext cx="8229600" cy="5426529"/>
          </a:xfrm>
        </p:spPr>
        <p:txBody>
          <a:bodyPr/>
          <a:lstStyle/>
          <a:p>
            <a:pPr marL="0" indent="0">
              <a:buNone/>
            </a:pPr>
            <a:r>
              <a:rPr lang="en-US" dirty="0" err="1"/>
              <a:t>Ans</a:t>
            </a:r>
            <a:r>
              <a:rPr lang="en-US" dirty="0"/>
              <a:t>) </a:t>
            </a:r>
            <a:r>
              <a:rPr lang="en-US" dirty="0">
                <a:solidFill>
                  <a:schemeClr val="accent2"/>
                </a:solidFill>
              </a:rPr>
              <a:t>The gap will be assigned in the direction of the arrow and the character will be assigned in the opposite direction</a:t>
            </a:r>
          </a:p>
          <a:p>
            <a:pPr marL="0" indent="0">
              <a:buNone/>
            </a:pPr>
            <a:endParaRPr lang="en-US" dirty="0"/>
          </a:p>
          <a:p>
            <a:pPr marL="0" indent="0">
              <a:buNone/>
            </a:pPr>
            <a:r>
              <a:rPr lang="en-US" dirty="0"/>
              <a:t>2. If there is a diagonal arrow both the                  characters will be assigned</a:t>
            </a:r>
          </a:p>
          <a:p>
            <a:pPr marL="0" indent="0">
              <a:buNone/>
            </a:pPr>
            <a:r>
              <a:rPr lang="en-US" dirty="0"/>
              <a:t>                 :-   Both characters </a:t>
            </a:r>
          </a:p>
          <a:p>
            <a:pPr marL="0" indent="0">
              <a:buNone/>
            </a:pPr>
            <a:r>
              <a:rPr lang="en-US" dirty="0"/>
              <a:t>  </a:t>
            </a:r>
          </a:p>
          <a:p>
            <a:pPr marL="0" indent="0">
              <a:buNone/>
            </a:pPr>
            <a:endParaRPr lang="en-US" dirty="0"/>
          </a:p>
        </p:txBody>
      </p:sp>
      <p:sp>
        <p:nvSpPr>
          <p:cNvPr id="4" name="Arrow: Up 3">
            <a:extLst>
              <a:ext uri="{FF2B5EF4-FFF2-40B4-BE49-F238E27FC236}">
                <a16:creationId xmlns:a16="http://schemas.microsoft.com/office/drawing/2014/main" id="{3962AA24-6738-C147-83C6-6C3EA38421C8}"/>
              </a:ext>
            </a:extLst>
          </p:cNvPr>
          <p:cNvSpPr/>
          <p:nvPr/>
        </p:nvSpPr>
        <p:spPr>
          <a:xfrm rot="13011875">
            <a:off x="2934248" y="4019517"/>
            <a:ext cx="262467" cy="978408"/>
          </a:xfrm>
          <a:prstGeom prst="upArrow">
            <a:avLst>
              <a:gd name="adj1" fmla="val 61295"/>
              <a:gd name="adj2" fmla="val 10534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526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latin typeface="Arial" panose="020B0604020202020204" pitchFamily="34" charset="0"/>
                <a:cs typeface="Arial" panose="020B0604020202020204" pitchFamily="34" charset="0"/>
              </a:rPr>
              <a:t>Result of alignment</a:t>
            </a:r>
          </a:p>
        </p:txBody>
      </p:sp>
      <p:sp>
        <p:nvSpPr>
          <p:cNvPr id="3" name="Content Placeholder 2"/>
          <p:cNvSpPr>
            <a:spLocks noGrp="1"/>
          </p:cNvSpPr>
          <p:nvPr>
            <p:ph idx="1"/>
          </p:nvPr>
        </p:nvSpPr>
        <p:spPr/>
        <p:txBody>
          <a:bodyPr/>
          <a:lstStyle/>
          <a:p>
            <a:pPr>
              <a:buNone/>
            </a:pPr>
            <a:r>
              <a:rPr lang="en-US" dirty="0">
                <a:latin typeface="Arial" panose="020B0604020202020204" pitchFamily="34" charset="0"/>
                <a:cs typeface="Arial" panose="020B0604020202020204" pitchFamily="34" charset="0"/>
              </a:rPr>
              <a:t>   G C T A G C -</a:t>
            </a:r>
          </a:p>
          <a:p>
            <a:pPr>
              <a:buNone/>
            </a:pPr>
            <a:r>
              <a:rPr lang="en-US" dirty="0">
                <a:latin typeface="Arial" panose="020B0604020202020204" pitchFamily="34" charset="0"/>
                <a:cs typeface="Arial" panose="020B0604020202020204" pitchFamily="34" charset="0"/>
              </a:rPr>
              <a:t>                  .  .</a:t>
            </a:r>
          </a:p>
          <a:p>
            <a:pPr>
              <a:buNone/>
            </a:pPr>
            <a:r>
              <a:rPr lang="en-US" dirty="0">
                <a:latin typeface="Arial" panose="020B0604020202020204" pitchFamily="34" charset="0"/>
                <a:cs typeface="Arial" panose="020B0604020202020204" pitchFamily="34" charset="0"/>
              </a:rPr>
              <a:t>   G  - T A C G C</a:t>
            </a:r>
          </a:p>
          <a:p>
            <a:pPr>
              <a:buNone/>
            </a:pPr>
            <a:r>
              <a:rPr lang="en-US" dirty="0">
                <a:latin typeface="Arial" panose="020B0604020202020204" pitchFamily="34" charset="0"/>
                <a:cs typeface="Arial" panose="020B0604020202020204" pitchFamily="34" charset="0"/>
              </a:rPr>
              <a:t>    </a:t>
            </a:r>
          </a:p>
        </p:txBody>
      </p:sp>
      <p:cxnSp>
        <p:nvCxnSpPr>
          <p:cNvPr id="5" name="Straight Connector 4"/>
          <p:cNvCxnSpPr/>
          <p:nvPr/>
        </p:nvCxnSpPr>
        <p:spPr>
          <a:xfrm rot="5400000">
            <a:off x="2172494" y="2476500"/>
            <a:ext cx="685006"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3010694" y="2475706"/>
            <a:ext cx="685006"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2705894" y="2475706"/>
            <a:ext cx="685006" cy="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F24D78-A53B-EE4E-A4A6-D13B00B1F45A}"/>
              </a:ext>
            </a:extLst>
          </p:cNvPr>
          <p:cNvSpPr>
            <a:spLocks noGrp="1"/>
          </p:cNvSpPr>
          <p:nvPr>
            <p:ph idx="1"/>
          </p:nvPr>
        </p:nvSpPr>
        <p:spPr>
          <a:xfrm>
            <a:off x="1981200" y="1295401"/>
            <a:ext cx="8229600" cy="4830763"/>
          </a:xfrm>
        </p:spPr>
        <p:txBody>
          <a:bodyPr>
            <a:normAutofit/>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S-W algorithm is modified version of Needleman- </a:t>
            </a:r>
            <a:r>
              <a:rPr lang="en-US" dirty="0" err="1">
                <a:latin typeface="Arial" panose="020B0604020202020204" pitchFamily="34" charset="0"/>
                <a:cs typeface="Arial" panose="020B0604020202020204" pitchFamily="34" charset="0"/>
              </a:rPr>
              <a:t>Wunsch</a:t>
            </a:r>
            <a:r>
              <a:rPr lang="en-US" dirty="0">
                <a:latin typeface="Arial" panose="020B0604020202020204" pitchFamily="34" charset="0"/>
                <a:cs typeface="Arial" panose="020B0604020202020204" pitchFamily="34" charset="0"/>
              </a:rPr>
              <a:t> algorithm</a:t>
            </a:r>
          </a:p>
          <a:p>
            <a:pPr>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Negative scoring matrix cells are set to zero </a:t>
            </a:r>
          </a:p>
          <a:p>
            <a:pPr>
              <a:buNone/>
            </a:pP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Traceback</a:t>
            </a:r>
            <a:r>
              <a:rPr lang="en-US" dirty="0">
                <a:latin typeface="Arial" panose="020B0604020202020204" pitchFamily="34" charset="0"/>
                <a:cs typeface="Arial" panose="020B0604020202020204" pitchFamily="34" charset="0"/>
              </a:rPr>
              <a:t> procedure starts at the highest scoring matrix cells and procedure until a cell  with score zero is found</a:t>
            </a:r>
          </a:p>
        </p:txBody>
      </p:sp>
      <p:sp>
        <p:nvSpPr>
          <p:cNvPr id="7" name="Title 1">
            <a:extLst>
              <a:ext uri="{FF2B5EF4-FFF2-40B4-BE49-F238E27FC236}">
                <a16:creationId xmlns:a16="http://schemas.microsoft.com/office/drawing/2014/main" id="{F3C43682-AAA9-F02A-F3B9-B2C2D8115046}"/>
              </a:ext>
            </a:extLst>
          </p:cNvPr>
          <p:cNvSpPr txBox="1">
            <a:spLocks/>
          </p:cNvSpPr>
          <p:nvPr/>
        </p:nvSpPr>
        <p:spPr>
          <a:xfrm>
            <a:off x="1676400" y="690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Smith-Waterman algorithm</a:t>
            </a:r>
          </a:p>
        </p:txBody>
      </p:sp>
    </p:spTree>
    <p:extLst>
      <p:ext uri="{BB962C8B-B14F-4D97-AF65-F5344CB8AC3E}">
        <p14:creationId xmlns:p14="http://schemas.microsoft.com/office/powerpoint/2010/main" val="3029405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77EF-9CC5-444F-91C9-B4CBDB114FED}"/>
              </a:ext>
            </a:extLst>
          </p:cNvPr>
          <p:cNvSpPr>
            <a:spLocks noGrp="1"/>
          </p:cNvSpPr>
          <p:nvPr>
            <p:ph type="title"/>
          </p:nvPr>
        </p:nvSpPr>
        <p:spPr/>
        <p:txBody>
          <a:bodyPr/>
          <a:lstStyle/>
          <a:p>
            <a:pPr algn="l"/>
            <a:r>
              <a:rPr lang="en-US" b="1" dirty="0">
                <a:latin typeface="Arial" panose="020B0604020202020204" pitchFamily="34" charset="0"/>
                <a:cs typeface="Arial" panose="020B0604020202020204" pitchFamily="34" charset="0"/>
              </a:rPr>
              <a:t>Constructing the matrix </a:t>
            </a:r>
          </a:p>
        </p:txBody>
      </p:sp>
      <p:graphicFrame>
        <p:nvGraphicFramePr>
          <p:cNvPr id="4" name="Table 24">
            <a:extLst>
              <a:ext uri="{FF2B5EF4-FFF2-40B4-BE49-F238E27FC236}">
                <a16:creationId xmlns:a16="http://schemas.microsoft.com/office/drawing/2014/main" id="{3AD5A671-7444-FF48-BD9D-3004986187EE}"/>
              </a:ext>
            </a:extLst>
          </p:cNvPr>
          <p:cNvGraphicFramePr>
            <a:graphicFrameLocks/>
          </p:cNvGraphicFramePr>
          <p:nvPr/>
        </p:nvGraphicFramePr>
        <p:xfrm>
          <a:off x="2362199" y="1582057"/>
          <a:ext cx="4858656" cy="4733728"/>
        </p:xfrm>
        <a:graphic>
          <a:graphicData uri="http://schemas.openxmlformats.org/drawingml/2006/table">
            <a:tbl>
              <a:tblPr firstCol="1">
                <a:tableStyleId>{35758FB7-9AC5-4552-8A53-C91805E547FA}</a:tableStyleId>
              </a:tblPr>
              <a:tblGrid>
                <a:gridCol w="607332">
                  <a:extLst>
                    <a:ext uri="{9D8B030D-6E8A-4147-A177-3AD203B41FA5}">
                      <a16:colId xmlns:a16="http://schemas.microsoft.com/office/drawing/2014/main" val="3016120942"/>
                    </a:ext>
                  </a:extLst>
                </a:gridCol>
                <a:gridCol w="607332">
                  <a:extLst>
                    <a:ext uri="{9D8B030D-6E8A-4147-A177-3AD203B41FA5}">
                      <a16:colId xmlns:a16="http://schemas.microsoft.com/office/drawing/2014/main" val="948257089"/>
                    </a:ext>
                  </a:extLst>
                </a:gridCol>
                <a:gridCol w="607332">
                  <a:extLst>
                    <a:ext uri="{9D8B030D-6E8A-4147-A177-3AD203B41FA5}">
                      <a16:colId xmlns:a16="http://schemas.microsoft.com/office/drawing/2014/main" val="2575840138"/>
                    </a:ext>
                  </a:extLst>
                </a:gridCol>
                <a:gridCol w="607332">
                  <a:extLst>
                    <a:ext uri="{9D8B030D-6E8A-4147-A177-3AD203B41FA5}">
                      <a16:colId xmlns:a16="http://schemas.microsoft.com/office/drawing/2014/main" val="3249529671"/>
                    </a:ext>
                  </a:extLst>
                </a:gridCol>
                <a:gridCol w="607332">
                  <a:extLst>
                    <a:ext uri="{9D8B030D-6E8A-4147-A177-3AD203B41FA5}">
                      <a16:colId xmlns:a16="http://schemas.microsoft.com/office/drawing/2014/main" val="785332548"/>
                    </a:ext>
                  </a:extLst>
                </a:gridCol>
                <a:gridCol w="607332">
                  <a:extLst>
                    <a:ext uri="{9D8B030D-6E8A-4147-A177-3AD203B41FA5}">
                      <a16:colId xmlns:a16="http://schemas.microsoft.com/office/drawing/2014/main" val="1121760430"/>
                    </a:ext>
                  </a:extLst>
                </a:gridCol>
                <a:gridCol w="607332">
                  <a:extLst>
                    <a:ext uri="{9D8B030D-6E8A-4147-A177-3AD203B41FA5}">
                      <a16:colId xmlns:a16="http://schemas.microsoft.com/office/drawing/2014/main" val="967587014"/>
                    </a:ext>
                  </a:extLst>
                </a:gridCol>
                <a:gridCol w="607332">
                  <a:extLst>
                    <a:ext uri="{9D8B030D-6E8A-4147-A177-3AD203B41FA5}">
                      <a16:colId xmlns:a16="http://schemas.microsoft.com/office/drawing/2014/main" val="826669716"/>
                    </a:ext>
                  </a:extLst>
                </a:gridCol>
              </a:tblGrid>
              <a:tr h="591716">
                <a:tc>
                  <a:txBody>
                    <a:bodyPr/>
                    <a:lstStyle/>
                    <a:p>
                      <a:endParaRPr lang="en-US" dirty="0"/>
                    </a:p>
                  </a:txBody>
                  <a:tcPr/>
                </a:tc>
                <a:tc>
                  <a:txBody>
                    <a:bodyPr/>
                    <a:lstStyle/>
                    <a:p>
                      <a:endParaRPr lang="en-US"/>
                    </a:p>
                  </a:txBody>
                  <a:tcPr/>
                </a:tc>
                <a:tc>
                  <a:txBody>
                    <a:bodyPr/>
                    <a:lstStyle/>
                    <a:p>
                      <a:pPr algn="ctr"/>
                      <a:r>
                        <a:rPr lang="en-US" b="1"/>
                        <a:t>G</a:t>
                      </a:r>
                    </a:p>
                  </a:txBody>
                  <a:tcPr/>
                </a:tc>
                <a:tc>
                  <a:txBody>
                    <a:bodyPr/>
                    <a:lstStyle/>
                    <a:p>
                      <a:pPr algn="ctr"/>
                      <a:r>
                        <a:rPr lang="en-US" b="1"/>
                        <a:t>C</a:t>
                      </a:r>
                    </a:p>
                  </a:txBody>
                  <a:tcPr/>
                </a:tc>
                <a:tc>
                  <a:txBody>
                    <a:bodyPr/>
                    <a:lstStyle/>
                    <a:p>
                      <a:pPr algn="ctr"/>
                      <a:r>
                        <a:rPr lang="en-US" b="1"/>
                        <a:t>A</a:t>
                      </a:r>
                    </a:p>
                  </a:txBody>
                  <a:tcPr/>
                </a:tc>
                <a:tc>
                  <a:txBody>
                    <a:bodyPr/>
                    <a:lstStyle/>
                    <a:p>
                      <a:pPr algn="ctr"/>
                      <a:r>
                        <a:rPr lang="en-US" b="1"/>
                        <a:t>T</a:t>
                      </a:r>
                    </a:p>
                  </a:txBody>
                  <a:tcPr/>
                </a:tc>
                <a:tc>
                  <a:txBody>
                    <a:bodyPr/>
                    <a:lstStyle/>
                    <a:p>
                      <a:pPr algn="ctr"/>
                      <a:r>
                        <a:rPr lang="en-US" b="1"/>
                        <a:t>G</a:t>
                      </a:r>
                    </a:p>
                  </a:txBody>
                  <a:tcPr/>
                </a:tc>
                <a:tc>
                  <a:txBody>
                    <a:bodyPr/>
                    <a:lstStyle/>
                    <a:p>
                      <a:pPr algn="ctr"/>
                      <a:r>
                        <a:rPr lang="en-US" b="1"/>
                        <a:t>C</a:t>
                      </a:r>
                    </a:p>
                  </a:txBody>
                  <a:tcPr/>
                </a:tc>
                <a:extLst>
                  <a:ext uri="{0D108BD9-81ED-4DB2-BD59-A6C34878D82A}">
                    <a16:rowId xmlns:a16="http://schemas.microsoft.com/office/drawing/2014/main" val="1787870773"/>
                  </a:ext>
                </a:extLst>
              </a:tr>
              <a:tr h="591716">
                <a:tc>
                  <a:txBody>
                    <a:bodyPr/>
                    <a:lstStyle/>
                    <a:p>
                      <a:endParaRPr lang="en-US"/>
                    </a:p>
                  </a:txBody>
                  <a:tcPr/>
                </a:tc>
                <a:tc>
                  <a:txBody>
                    <a:bodyPr/>
                    <a:lstStyle/>
                    <a:p>
                      <a:pPr algn="ctr"/>
                      <a:r>
                        <a:rPr lang="en-US"/>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pPr algn="ctr"/>
                      <a:r>
                        <a:rPr lang="en-US" b="0" dirty="0"/>
                        <a:t>0</a:t>
                      </a:r>
                    </a:p>
                  </a:txBody>
                  <a:tcPr/>
                </a:tc>
                <a:tc>
                  <a:txBody>
                    <a:bodyPr/>
                    <a:lstStyle/>
                    <a:p>
                      <a:pPr algn="ctr"/>
                      <a:r>
                        <a:rPr lang="en-US" b="0" dirty="0"/>
                        <a:t>0</a:t>
                      </a:r>
                    </a:p>
                  </a:txBody>
                  <a:tcPr/>
                </a:tc>
                <a:extLst>
                  <a:ext uri="{0D108BD9-81ED-4DB2-BD59-A6C34878D82A}">
                    <a16:rowId xmlns:a16="http://schemas.microsoft.com/office/drawing/2014/main" val="2569249491"/>
                  </a:ext>
                </a:extLst>
              </a:tr>
              <a:tr h="591716">
                <a:tc>
                  <a:txBody>
                    <a:bodyPr/>
                    <a:lstStyle/>
                    <a:p>
                      <a:pPr algn="ctr"/>
                      <a:r>
                        <a:rPr lang="en-US"/>
                        <a:t>G</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414067184"/>
                  </a:ext>
                </a:extLst>
              </a:tr>
              <a:tr h="591716">
                <a:tc>
                  <a:txBody>
                    <a:bodyPr/>
                    <a:lstStyle/>
                    <a:p>
                      <a:pPr algn="ctr"/>
                      <a:r>
                        <a:rPr lang="en-US"/>
                        <a:t>C</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240365102"/>
                  </a:ext>
                </a:extLst>
              </a:tr>
              <a:tr h="591716">
                <a:tc>
                  <a:txBody>
                    <a:bodyPr/>
                    <a:lstStyle/>
                    <a:p>
                      <a:pPr algn="ctr"/>
                      <a:r>
                        <a:rPr lang="en-US"/>
                        <a:t>A</a:t>
                      </a:r>
                    </a:p>
                  </a:txBody>
                  <a:tcPr/>
                </a:tc>
                <a:tc>
                  <a:txBody>
                    <a:bodyPr/>
                    <a:lstStyle/>
                    <a:p>
                      <a:pPr algn="ctr"/>
                      <a:r>
                        <a:rPr lang="en-US" dirty="0"/>
                        <a:t>0</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4829616"/>
                  </a:ext>
                </a:extLst>
              </a:tr>
              <a:tr h="591716">
                <a:tc>
                  <a:txBody>
                    <a:bodyPr/>
                    <a:lstStyle/>
                    <a:p>
                      <a:pPr algn="ctr"/>
                      <a:r>
                        <a:rPr lang="en-US"/>
                        <a:t>T</a:t>
                      </a:r>
                    </a:p>
                  </a:txBody>
                  <a:tcPr/>
                </a:tc>
                <a:tc>
                  <a:txBody>
                    <a:bodyPr/>
                    <a:lstStyle/>
                    <a:p>
                      <a:pPr algn="ctr"/>
                      <a:r>
                        <a:rPr lang="en-US" dirty="0"/>
                        <a:t>0</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865415248"/>
                  </a:ext>
                </a:extLst>
              </a:tr>
              <a:tr h="591716">
                <a:tc>
                  <a:txBody>
                    <a:bodyPr/>
                    <a:lstStyle/>
                    <a:p>
                      <a:pPr algn="ctr"/>
                      <a:r>
                        <a:rPr lang="en-US"/>
                        <a:t>G</a:t>
                      </a:r>
                    </a:p>
                  </a:txBody>
                  <a:tcPr/>
                </a:tc>
                <a:tc>
                  <a:txBody>
                    <a:bodyPr/>
                    <a:lstStyle/>
                    <a:p>
                      <a:pPr algn="ctr"/>
                      <a:r>
                        <a:rPr lang="en-US" dirty="0"/>
                        <a:t>0</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217772814"/>
                  </a:ext>
                </a:extLst>
              </a:tr>
              <a:tr h="591716">
                <a:tc>
                  <a:txBody>
                    <a:bodyPr/>
                    <a:lstStyle/>
                    <a:p>
                      <a:pPr algn="ctr"/>
                      <a:r>
                        <a:rPr lang="en-US"/>
                        <a:t>C</a:t>
                      </a:r>
                    </a:p>
                  </a:txBody>
                  <a:tcPr/>
                </a:tc>
                <a:tc>
                  <a:txBody>
                    <a:bodyPr/>
                    <a:lstStyle/>
                    <a:p>
                      <a:pPr algn="ctr"/>
                      <a:r>
                        <a:rPr lang="en-US" dirty="0"/>
                        <a:t>0</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767760405"/>
                  </a:ext>
                </a:extLst>
              </a:tr>
            </a:tbl>
          </a:graphicData>
        </a:graphic>
      </p:graphicFrame>
      <p:sp>
        <p:nvSpPr>
          <p:cNvPr id="5" name="TextBox 4"/>
          <p:cNvSpPr txBox="1"/>
          <p:nvPr/>
        </p:nvSpPr>
        <p:spPr>
          <a:xfrm>
            <a:off x="7924800" y="2971802"/>
            <a:ext cx="1905000" cy="1200329"/>
          </a:xfrm>
          <a:prstGeom prst="rect">
            <a:avLst/>
          </a:prstGeom>
          <a:noFill/>
          <a:ln>
            <a:solidFill>
              <a:schemeClr val="accent2">
                <a:lumMod val="75000"/>
              </a:schemeClr>
            </a:solidFill>
          </a:ln>
        </p:spPr>
        <p:txBody>
          <a:bodyPr wrap="square" rtlCol="0">
            <a:spAutoFit/>
          </a:bodyPr>
          <a:lstStyle/>
          <a:p>
            <a:r>
              <a:rPr lang="en-US" dirty="0"/>
              <a:t>Match          = 1</a:t>
            </a:r>
          </a:p>
          <a:p>
            <a:r>
              <a:rPr lang="en-US" dirty="0">
                <a:solidFill>
                  <a:schemeClr val="accent2">
                    <a:lumMod val="75000"/>
                  </a:schemeClr>
                </a:solidFill>
              </a:rPr>
              <a:t>Mismatch.   = -1</a:t>
            </a:r>
          </a:p>
          <a:p>
            <a:r>
              <a:rPr lang="en-US" dirty="0"/>
              <a:t>Gap.             = -1</a:t>
            </a:r>
          </a:p>
          <a:p>
            <a:endParaRPr lang="en-US" dirty="0"/>
          </a:p>
        </p:txBody>
      </p:sp>
    </p:spTree>
    <p:extLst>
      <p:ext uri="{BB962C8B-B14F-4D97-AF65-F5344CB8AC3E}">
        <p14:creationId xmlns:p14="http://schemas.microsoft.com/office/powerpoint/2010/main" val="86931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6575-89C8-5347-B193-E60FC84E03DD}"/>
              </a:ext>
            </a:extLst>
          </p:cNvPr>
          <p:cNvSpPr>
            <a:spLocks noGrp="1"/>
          </p:cNvSpPr>
          <p:nvPr>
            <p:ph type="title"/>
          </p:nvPr>
        </p:nvSpPr>
        <p:spPr>
          <a:xfrm>
            <a:off x="1881414" y="138568"/>
            <a:ext cx="8229600" cy="342219"/>
          </a:xfrm>
        </p:spPr>
        <p:txBody>
          <a:bodyPr>
            <a:normAutofit fontScale="90000"/>
          </a:bodyPr>
          <a:lstStyle/>
          <a:p>
            <a:pPr algn="l"/>
            <a:r>
              <a:rPr lang="en-US" b="1" dirty="0">
                <a:latin typeface="Arial" panose="020B0604020202020204" pitchFamily="34" charset="0"/>
                <a:cs typeface="Arial" panose="020B0604020202020204" pitchFamily="34" charset="0"/>
              </a:rPr>
              <a:t>Contd..</a:t>
            </a:r>
          </a:p>
        </p:txBody>
      </p:sp>
      <p:graphicFrame>
        <p:nvGraphicFramePr>
          <p:cNvPr id="4" name="Table 4">
            <a:extLst>
              <a:ext uri="{FF2B5EF4-FFF2-40B4-BE49-F238E27FC236}">
                <a16:creationId xmlns:a16="http://schemas.microsoft.com/office/drawing/2014/main" id="{73F637E7-092B-8F41-830E-DA39C4877BCB}"/>
              </a:ext>
            </a:extLst>
          </p:cNvPr>
          <p:cNvGraphicFramePr>
            <a:graphicFrameLocks noGrp="1"/>
          </p:cNvGraphicFramePr>
          <p:nvPr>
            <p:ph idx="1"/>
          </p:nvPr>
        </p:nvGraphicFramePr>
        <p:xfrm>
          <a:off x="2126340" y="747484"/>
          <a:ext cx="3253016" cy="3139320"/>
        </p:xfrm>
        <a:graphic>
          <a:graphicData uri="http://schemas.openxmlformats.org/drawingml/2006/table">
            <a:tbl>
              <a:tblPr>
                <a:tableStyleId>{35758FB7-9AC5-4552-8A53-C91805E547FA}</a:tableStyleId>
              </a:tblPr>
              <a:tblGrid>
                <a:gridCol w="813254">
                  <a:extLst>
                    <a:ext uri="{9D8B030D-6E8A-4147-A177-3AD203B41FA5}">
                      <a16:colId xmlns:a16="http://schemas.microsoft.com/office/drawing/2014/main" val="2726293117"/>
                    </a:ext>
                  </a:extLst>
                </a:gridCol>
                <a:gridCol w="813254">
                  <a:extLst>
                    <a:ext uri="{9D8B030D-6E8A-4147-A177-3AD203B41FA5}">
                      <a16:colId xmlns:a16="http://schemas.microsoft.com/office/drawing/2014/main" val="1559367226"/>
                    </a:ext>
                  </a:extLst>
                </a:gridCol>
                <a:gridCol w="813254">
                  <a:extLst>
                    <a:ext uri="{9D8B030D-6E8A-4147-A177-3AD203B41FA5}">
                      <a16:colId xmlns:a16="http://schemas.microsoft.com/office/drawing/2014/main" val="2979826297"/>
                    </a:ext>
                  </a:extLst>
                </a:gridCol>
                <a:gridCol w="813254">
                  <a:extLst>
                    <a:ext uri="{9D8B030D-6E8A-4147-A177-3AD203B41FA5}">
                      <a16:colId xmlns:a16="http://schemas.microsoft.com/office/drawing/2014/main" val="3191758357"/>
                    </a:ext>
                  </a:extLst>
                </a:gridCol>
              </a:tblGrid>
              <a:tr h="784830">
                <a:tc>
                  <a:txBody>
                    <a:bodyPr/>
                    <a:lstStyle/>
                    <a:p>
                      <a:endParaRPr lang="en-US" dirty="0"/>
                    </a:p>
                  </a:txBody>
                  <a:tcPr/>
                </a:tc>
                <a:tc>
                  <a:txBody>
                    <a:bodyPr/>
                    <a:lstStyle/>
                    <a:p>
                      <a:endParaRPr lang="en-US"/>
                    </a:p>
                  </a:txBody>
                  <a:tcPr/>
                </a:tc>
                <a:tc>
                  <a:txBody>
                    <a:bodyPr/>
                    <a:lstStyle/>
                    <a:p>
                      <a:pPr algn="ctr"/>
                      <a:r>
                        <a:rPr lang="en-US" b="1"/>
                        <a:t>G</a:t>
                      </a:r>
                    </a:p>
                  </a:txBody>
                  <a:tcPr/>
                </a:tc>
                <a:tc>
                  <a:txBody>
                    <a:bodyPr/>
                    <a:lstStyle/>
                    <a:p>
                      <a:pPr algn="ctr"/>
                      <a:r>
                        <a:rPr lang="en-US" b="1"/>
                        <a:t>C</a:t>
                      </a:r>
                    </a:p>
                  </a:txBody>
                  <a:tcPr/>
                </a:tc>
                <a:extLst>
                  <a:ext uri="{0D108BD9-81ED-4DB2-BD59-A6C34878D82A}">
                    <a16:rowId xmlns:a16="http://schemas.microsoft.com/office/drawing/2014/main" val="4013341682"/>
                  </a:ext>
                </a:extLst>
              </a:tr>
              <a:tr h="784830">
                <a:tc>
                  <a:txBody>
                    <a:bodyPr/>
                    <a:lstStyle/>
                    <a:p>
                      <a:endParaRPr lang="en-US"/>
                    </a:p>
                  </a:txBody>
                  <a:tcPr/>
                </a:tc>
                <a:tc>
                  <a:txBody>
                    <a:bodyPr/>
                    <a:lstStyle/>
                    <a:p>
                      <a:pPr algn="ctr"/>
                      <a:r>
                        <a:rPr lang="en-US" dirty="0"/>
                        <a:t>0</a:t>
                      </a:r>
                    </a:p>
                  </a:txBody>
                  <a:tcPr/>
                </a:tc>
                <a:tc>
                  <a:txBody>
                    <a:bodyPr/>
                    <a:lstStyle/>
                    <a:p>
                      <a:pPr algn="ctr"/>
                      <a:r>
                        <a:rPr lang="en-US"/>
                        <a:t>-1</a:t>
                      </a:r>
                    </a:p>
                  </a:txBody>
                  <a:tcPr/>
                </a:tc>
                <a:tc>
                  <a:txBody>
                    <a:bodyPr/>
                    <a:lstStyle/>
                    <a:p>
                      <a:pPr algn="ctr"/>
                      <a:r>
                        <a:rPr lang="en-US" dirty="0"/>
                        <a:t>-2</a:t>
                      </a:r>
                    </a:p>
                  </a:txBody>
                  <a:tcPr/>
                </a:tc>
                <a:extLst>
                  <a:ext uri="{0D108BD9-81ED-4DB2-BD59-A6C34878D82A}">
                    <a16:rowId xmlns:a16="http://schemas.microsoft.com/office/drawing/2014/main" val="4242638161"/>
                  </a:ext>
                </a:extLst>
              </a:tr>
              <a:tr h="784830">
                <a:tc>
                  <a:txBody>
                    <a:bodyPr/>
                    <a:lstStyle/>
                    <a:p>
                      <a:pPr algn="ctr"/>
                      <a:r>
                        <a:rPr lang="en-US" b="1"/>
                        <a:t>G</a:t>
                      </a:r>
                    </a:p>
                  </a:txBody>
                  <a:tcPr/>
                </a:tc>
                <a:tc>
                  <a:txBody>
                    <a:bodyPr/>
                    <a:lstStyle/>
                    <a:p>
                      <a:pPr algn="ctr"/>
                      <a:r>
                        <a:rPr lang="en-US"/>
                        <a:t>-1</a:t>
                      </a:r>
                    </a:p>
                  </a:txBody>
                  <a:tcPr/>
                </a:tc>
                <a:tc>
                  <a:txBody>
                    <a:bodyPr/>
                    <a:lstStyle/>
                    <a:p>
                      <a:pPr algn="ctr"/>
                      <a:r>
                        <a:rPr lang="en-US"/>
                        <a:t>1</a:t>
                      </a:r>
                    </a:p>
                  </a:txBody>
                  <a:tcPr/>
                </a:tc>
                <a:tc>
                  <a:txBody>
                    <a:bodyPr/>
                    <a:lstStyle/>
                    <a:p>
                      <a:pPr algn="ctr"/>
                      <a:r>
                        <a:rPr lang="en-US" b="1"/>
                        <a:t>X</a:t>
                      </a:r>
                    </a:p>
                  </a:txBody>
                  <a:tcPr/>
                </a:tc>
                <a:extLst>
                  <a:ext uri="{0D108BD9-81ED-4DB2-BD59-A6C34878D82A}">
                    <a16:rowId xmlns:a16="http://schemas.microsoft.com/office/drawing/2014/main" val="2310353551"/>
                  </a:ext>
                </a:extLst>
              </a:tr>
              <a:tr h="784830">
                <a:tc>
                  <a:txBody>
                    <a:bodyPr/>
                    <a:lstStyle/>
                    <a:p>
                      <a:pPr algn="ctr"/>
                      <a:r>
                        <a:rPr lang="en-US" b="1"/>
                        <a:t>C</a:t>
                      </a:r>
                    </a:p>
                  </a:txBody>
                  <a:tcPr/>
                </a:tc>
                <a:tc>
                  <a:txBody>
                    <a:bodyPr/>
                    <a:lstStyle/>
                    <a:p>
                      <a:pPr algn="ctr"/>
                      <a:r>
                        <a:rPr lang="en-US"/>
                        <a:t>-2</a:t>
                      </a:r>
                    </a:p>
                  </a:txBody>
                  <a:tcPr/>
                </a:tc>
                <a:tc>
                  <a:txBody>
                    <a:bodyPr/>
                    <a:lstStyle/>
                    <a:p>
                      <a:pPr algn="ctr"/>
                      <a:r>
                        <a:rPr lang="en-US" b="1"/>
                        <a:t>Y</a:t>
                      </a:r>
                    </a:p>
                  </a:txBody>
                  <a:tcPr/>
                </a:tc>
                <a:tc>
                  <a:txBody>
                    <a:bodyPr/>
                    <a:lstStyle/>
                    <a:p>
                      <a:endParaRPr lang="en-US" dirty="0"/>
                    </a:p>
                  </a:txBody>
                  <a:tcPr/>
                </a:tc>
                <a:extLst>
                  <a:ext uri="{0D108BD9-81ED-4DB2-BD59-A6C34878D82A}">
                    <a16:rowId xmlns:a16="http://schemas.microsoft.com/office/drawing/2014/main" val="2924762054"/>
                  </a:ext>
                </a:extLst>
              </a:tr>
            </a:tbl>
          </a:graphicData>
        </a:graphic>
      </p:graphicFrame>
      <p:sp>
        <p:nvSpPr>
          <p:cNvPr id="21" name="TextBox 20">
            <a:extLst>
              <a:ext uri="{FF2B5EF4-FFF2-40B4-BE49-F238E27FC236}">
                <a16:creationId xmlns:a16="http://schemas.microsoft.com/office/drawing/2014/main" id="{2F484A02-FCB5-1D43-8CCF-602BF12B4A9B}"/>
              </a:ext>
            </a:extLst>
          </p:cNvPr>
          <p:cNvSpPr txBox="1"/>
          <p:nvPr/>
        </p:nvSpPr>
        <p:spPr>
          <a:xfrm>
            <a:off x="6656612" y="747485"/>
            <a:ext cx="3454402" cy="313932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fontAlgn="base"/>
            <a:r>
              <a:rPr lang="en-US">
                <a:solidFill>
                  <a:srgbClr val="222222"/>
                </a:solidFill>
                <a:latin typeface="Helvetica Neue"/>
              </a:rPr>
              <a:t>For </a:t>
            </a:r>
            <a:r>
              <a:rPr lang="en-US" b="1">
                <a:solidFill>
                  <a:srgbClr val="222222"/>
                </a:solidFill>
                <a:latin typeface="Helvetica Neue"/>
              </a:rPr>
              <a:t>X :</a:t>
            </a:r>
            <a:endParaRPr lang="en-IN">
              <a:solidFill>
                <a:srgbClr val="222222"/>
              </a:solidFill>
              <a:latin typeface="Helvetica Neue"/>
            </a:endParaRPr>
          </a:p>
          <a:p>
            <a:pPr fontAlgn="base"/>
            <a:r>
              <a:rPr lang="en-IN">
                <a:solidFill>
                  <a:srgbClr val="222222"/>
                </a:solidFill>
                <a:latin typeface="inherit"/>
              </a:rPr>
              <a:t>Top: (-2)+(-1) = (-3)</a:t>
            </a:r>
          </a:p>
          <a:p>
            <a:pPr fontAlgn="base"/>
            <a:r>
              <a:rPr lang="en-IN">
                <a:solidFill>
                  <a:srgbClr val="222222"/>
                </a:solidFill>
                <a:latin typeface="inherit"/>
              </a:rPr>
              <a:t>Left: (+1)+(-1) = (</a:t>
            </a:r>
            <a:r>
              <a:rPr lang="en-US">
                <a:solidFill>
                  <a:srgbClr val="222222"/>
                </a:solidFill>
                <a:latin typeface="inherit"/>
              </a:rPr>
              <a:t>0</a:t>
            </a:r>
            <a:r>
              <a:rPr lang="en-IN">
                <a:solidFill>
                  <a:srgbClr val="222222"/>
                </a:solidFill>
                <a:latin typeface="inherit"/>
              </a:rPr>
              <a:t>)</a:t>
            </a:r>
          </a:p>
          <a:p>
            <a:pPr fontAlgn="base"/>
            <a:r>
              <a:rPr lang="en-IN">
                <a:solidFill>
                  <a:srgbClr val="222222"/>
                </a:solidFill>
                <a:latin typeface="inherit"/>
              </a:rPr>
              <a:t>Top-Left: (-1)+(-1) = (-2)</a:t>
            </a:r>
          </a:p>
          <a:p>
            <a:pPr fontAlgn="base"/>
            <a:r>
              <a:rPr lang="en-US">
                <a:solidFill>
                  <a:srgbClr val="222222"/>
                </a:solidFill>
                <a:latin typeface="Helvetica Neue"/>
              </a:rPr>
              <a:t>For </a:t>
            </a:r>
            <a:r>
              <a:rPr lang="en-US" b="1">
                <a:solidFill>
                  <a:srgbClr val="222222"/>
                </a:solidFill>
                <a:latin typeface="Helvetica Neue"/>
              </a:rPr>
              <a:t>Y :</a:t>
            </a:r>
            <a:endParaRPr lang="en-IN">
              <a:solidFill>
                <a:srgbClr val="222222"/>
              </a:solidFill>
              <a:latin typeface="Helvetica Neue"/>
            </a:endParaRPr>
          </a:p>
          <a:p>
            <a:pPr fontAlgn="base"/>
            <a:r>
              <a:rPr lang="en-IN">
                <a:solidFill>
                  <a:srgbClr val="222222"/>
                </a:solidFill>
                <a:latin typeface="inherit"/>
              </a:rPr>
              <a:t>Top: (1)+(-1) = (</a:t>
            </a:r>
            <a:r>
              <a:rPr lang="en-US" b="1">
                <a:solidFill>
                  <a:srgbClr val="222222"/>
                </a:solidFill>
                <a:latin typeface="inherit"/>
              </a:rPr>
              <a:t>0</a:t>
            </a:r>
            <a:r>
              <a:rPr lang="en-IN">
                <a:solidFill>
                  <a:srgbClr val="222222"/>
                </a:solidFill>
                <a:latin typeface="inherit"/>
              </a:rPr>
              <a:t>)</a:t>
            </a:r>
          </a:p>
          <a:p>
            <a:pPr fontAlgn="base"/>
            <a:r>
              <a:rPr lang="en-IN">
                <a:solidFill>
                  <a:srgbClr val="222222"/>
                </a:solidFill>
                <a:latin typeface="inherit"/>
              </a:rPr>
              <a:t>Left: (-2)+(-1) = (-3)</a:t>
            </a:r>
          </a:p>
          <a:p>
            <a:pPr fontAlgn="base"/>
            <a:r>
              <a:rPr lang="en-IN">
                <a:solidFill>
                  <a:srgbClr val="222222"/>
                </a:solidFill>
                <a:latin typeface="inherit"/>
              </a:rPr>
              <a:t>Top-Left: (-1)+(-1) = (-2)</a:t>
            </a:r>
          </a:p>
          <a:p>
            <a:pPr algn="l"/>
            <a:r>
              <a:rPr lang="en-US"/>
              <a:t>The highest value for X and Y is 0, thus it is entered into the cell. </a:t>
            </a:r>
          </a:p>
          <a:p>
            <a:pPr algn="l"/>
            <a:r>
              <a:rPr lang="en-US"/>
              <a:t>i.e </a:t>
            </a:r>
            <a:r>
              <a:rPr lang="en-US" b="1"/>
              <a:t>X = O; Y = 0</a:t>
            </a:r>
          </a:p>
        </p:txBody>
      </p:sp>
      <p:graphicFrame>
        <p:nvGraphicFramePr>
          <p:cNvPr id="22" name="Table 22">
            <a:extLst>
              <a:ext uri="{FF2B5EF4-FFF2-40B4-BE49-F238E27FC236}">
                <a16:creationId xmlns:a16="http://schemas.microsoft.com/office/drawing/2014/main" id="{93E23FE1-43E8-7449-885D-E44A90E25273}"/>
              </a:ext>
            </a:extLst>
          </p:cNvPr>
          <p:cNvGraphicFramePr>
            <a:graphicFrameLocks noGrp="1"/>
          </p:cNvGraphicFramePr>
          <p:nvPr/>
        </p:nvGraphicFramePr>
        <p:xfrm>
          <a:off x="4564740" y="4067626"/>
          <a:ext cx="2862948" cy="2581732"/>
        </p:xfrm>
        <a:graphic>
          <a:graphicData uri="http://schemas.openxmlformats.org/drawingml/2006/table">
            <a:tbl>
              <a:tblPr>
                <a:tableStyleId>{35758FB7-9AC5-4552-8A53-C91805E547FA}</a:tableStyleId>
              </a:tblPr>
              <a:tblGrid>
                <a:gridCol w="715737">
                  <a:extLst>
                    <a:ext uri="{9D8B030D-6E8A-4147-A177-3AD203B41FA5}">
                      <a16:colId xmlns:a16="http://schemas.microsoft.com/office/drawing/2014/main" val="1084980274"/>
                    </a:ext>
                  </a:extLst>
                </a:gridCol>
                <a:gridCol w="715737">
                  <a:extLst>
                    <a:ext uri="{9D8B030D-6E8A-4147-A177-3AD203B41FA5}">
                      <a16:colId xmlns:a16="http://schemas.microsoft.com/office/drawing/2014/main" val="3501111769"/>
                    </a:ext>
                  </a:extLst>
                </a:gridCol>
                <a:gridCol w="715737">
                  <a:extLst>
                    <a:ext uri="{9D8B030D-6E8A-4147-A177-3AD203B41FA5}">
                      <a16:colId xmlns:a16="http://schemas.microsoft.com/office/drawing/2014/main" val="3932170713"/>
                    </a:ext>
                  </a:extLst>
                </a:gridCol>
                <a:gridCol w="715737">
                  <a:extLst>
                    <a:ext uri="{9D8B030D-6E8A-4147-A177-3AD203B41FA5}">
                      <a16:colId xmlns:a16="http://schemas.microsoft.com/office/drawing/2014/main" val="623942057"/>
                    </a:ext>
                  </a:extLst>
                </a:gridCol>
              </a:tblGrid>
              <a:tr h="645433">
                <a:tc>
                  <a:txBody>
                    <a:bodyPr/>
                    <a:lstStyle/>
                    <a:p>
                      <a:endParaRPr lang="en-US"/>
                    </a:p>
                  </a:txBody>
                  <a:tcPr/>
                </a:tc>
                <a:tc>
                  <a:txBody>
                    <a:bodyPr/>
                    <a:lstStyle/>
                    <a:p>
                      <a:endParaRPr lang="en-US"/>
                    </a:p>
                  </a:txBody>
                  <a:tcPr/>
                </a:tc>
                <a:tc>
                  <a:txBody>
                    <a:bodyPr/>
                    <a:lstStyle/>
                    <a:p>
                      <a:pPr algn="ctr"/>
                      <a:r>
                        <a:rPr lang="en-US" b="1"/>
                        <a:t>G</a:t>
                      </a:r>
                    </a:p>
                  </a:txBody>
                  <a:tcPr/>
                </a:tc>
                <a:tc>
                  <a:txBody>
                    <a:bodyPr/>
                    <a:lstStyle/>
                    <a:p>
                      <a:pPr algn="ctr"/>
                      <a:r>
                        <a:rPr lang="en-US" b="1"/>
                        <a:t>C</a:t>
                      </a:r>
                    </a:p>
                  </a:txBody>
                  <a:tcPr/>
                </a:tc>
                <a:extLst>
                  <a:ext uri="{0D108BD9-81ED-4DB2-BD59-A6C34878D82A}">
                    <a16:rowId xmlns:a16="http://schemas.microsoft.com/office/drawing/2014/main" val="955526633"/>
                  </a:ext>
                </a:extLst>
              </a:tr>
              <a:tr h="645433">
                <a:tc>
                  <a:txBody>
                    <a:bodyPr/>
                    <a:lstStyle/>
                    <a:p>
                      <a:endParaRPr lang="en-US"/>
                    </a:p>
                  </a:txBody>
                  <a:tcPr/>
                </a:tc>
                <a:tc>
                  <a:txBody>
                    <a:bodyPr/>
                    <a:lstStyle/>
                    <a:p>
                      <a:pPr algn="ctr"/>
                      <a:r>
                        <a:rPr lang="en-US"/>
                        <a:t>0</a:t>
                      </a:r>
                    </a:p>
                  </a:txBody>
                  <a:tcPr/>
                </a:tc>
                <a:tc>
                  <a:txBody>
                    <a:bodyPr/>
                    <a:lstStyle/>
                    <a:p>
                      <a:pPr algn="ctr"/>
                      <a:r>
                        <a:rPr lang="en-US"/>
                        <a:t>-1</a:t>
                      </a:r>
                    </a:p>
                  </a:txBody>
                  <a:tcPr/>
                </a:tc>
                <a:tc>
                  <a:txBody>
                    <a:bodyPr/>
                    <a:lstStyle/>
                    <a:p>
                      <a:pPr algn="ctr"/>
                      <a:r>
                        <a:rPr lang="en-US"/>
                        <a:t>-2</a:t>
                      </a:r>
                    </a:p>
                  </a:txBody>
                  <a:tcPr/>
                </a:tc>
                <a:extLst>
                  <a:ext uri="{0D108BD9-81ED-4DB2-BD59-A6C34878D82A}">
                    <a16:rowId xmlns:a16="http://schemas.microsoft.com/office/drawing/2014/main" val="2452877441"/>
                  </a:ext>
                </a:extLst>
              </a:tr>
              <a:tr h="645433">
                <a:tc>
                  <a:txBody>
                    <a:bodyPr/>
                    <a:lstStyle/>
                    <a:p>
                      <a:pPr algn="ctr"/>
                      <a:r>
                        <a:rPr lang="en-US" b="1"/>
                        <a:t>G</a:t>
                      </a:r>
                    </a:p>
                  </a:txBody>
                  <a:tcPr/>
                </a:tc>
                <a:tc>
                  <a:txBody>
                    <a:bodyPr/>
                    <a:lstStyle/>
                    <a:p>
                      <a:pPr algn="ctr"/>
                      <a:r>
                        <a:rPr lang="en-US"/>
                        <a:t>-1</a:t>
                      </a:r>
                    </a:p>
                  </a:txBody>
                  <a:tcPr/>
                </a:tc>
                <a:tc>
                  <a:txBody>
                    <a:bodyPr/>
                    <a:lstStyle/>
                    <a:p>
                      <a:pPr algn="ctr"/>
                      <a:r>
                        <a:rPr lang="en-US"/>
                        <a:t>1</a:t>
                      </a:r>
                    </a:p>
                  </a:txBody>
                  <a:tcPr/>
                </a:tc>
                <a:tc>
                  <a:txBody>
                    <a:bodyPr/>
                    <a:lstStyle/>
                    <a:p>
                      <a:pPr algn="ctr"/>
                      <a:r>
                        <a:rPr lang="en-US" b="1"/>
                        <a:t>0</a:t>
                      </a:r>
                    </a:p>
                  </a:txBody>
                  <a:tcPr/>
                </a:tc>
                <a:extLst>
                  <a:ext uri="{0D108BD9-81ED-4DB2-BD59-A6C34878D82A}">
                    <a16:rowId xmlns:a16="http://schemas.microsoft.com/office/drawing/2014/main" val="1739049342"/>
                  </a:ext>
                </a:extLst>
              </a:tr>
              <a:tr h="645433">
                <a:tc>
                  <a:txBody>
                    <a:bodyPr/>
                    <a:lstStyle/>
                    <a:p>
                      <a:pPr algn="ctr"/>
                      <a:r>
                        <a:rPr lang="en-US" b="1"/>
                        <a:t>C</a:t>
                      </a:r>
                    </a:p>
                  </a:txBody>
                  <a:tcPr/>
                </a:tc>
                <a:tc>
                  <a:txBody>
                    <a:bodyPr/>
                    <a:lstStyle/>
                    <a:p>
                      <a:pPr algn="ctr"/>
                      <a:r>
                        <a:rPr lang="en-US"/>
                        <a:t>-2</a:t>
                      </a:r>
                    </a:p>
                  </a:txBody>
                  <a:tcPr/>
                </a:tc>
                <a:tc>
                  <a:txBody>
                    <a:bodyPr/>
                    <a:lstStyle/>
                    <a:p>
                      <a:pPr algn="ctr"/>
                      <a:r>
                        <a:rPr lang="en-US" b="1"/>
                        <a:t>0</a:t>
                      </a:r>
                    </a:p>
                  </a:txBody>
                  <a:tcPr/>
                </a:tc>
                <a:tc>
                  <a:txBody>
                    <a:bodyPr/>
                    <a:lstStyle/>
                    <a:p>
                      <a:endParaRPr lang="en-US"/>
                    </a:p>
                  </a:txBody>
                  <a:tcPr/>
                </a:tc>
                <a:extLst>
                  <a:ext uri="{0D108BD9-81ED-4DB2-BD59-A6C34878D82A}">
                    <a16:rowId xmlns:a16="http://schemas.microsoft.com/office/drawing/2014/main" val="25323191"/>
                  </a:ext>
                </a:extLst>
              </a:tr>
            </a:tbl>
          </a:graphicData>
        </a:graphic>
      </p:graphicFrame>
      <p:cxnSp>
        <p:nvCxnSpPr>
          <p:cNvPr id="24" name="Straight Arrow Connector 23">
            <a:extLst>
              <a:ext uri="{FF2B5EF4-FFF2-40B4-BE49-F238E27FC236}">
                <a16:creationId xmlns:a16="http://schemas.microsoft.com/office/drawing/2014/main" id="{657A8E9D-BA77-B74D-A0D3-AB209B497F57}"/>
              </a:ext>
            </a:extLst>
          </p:cNvPr>
          <p:cNvCxnSpPr>
            <a:cxnSpLocks/>
          </p:cNvCxnSpPr>
          <p:nvPr/>
        </p:nvCxnSpPr>
        <p:spPr>
          <a:xfrm flipH="1" flipV="1">
            <a:off x="5842001" y="5070929"/>
            <a:ext cx="254003" cy="3810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7" name="Straight Arrow Connector 96">
            <a:extLst>
              <a:ext uri="{FF2B5EF4-FFF2-40B4-BE49-F238E27FC236}">
                <a16:creationId xmlns:a16="http://schemas.microsoft.com/office/drawing/2014/main" id="{5492A98E-F497-FF46-87E6-8D47E6479F1B}"/>
              </a:ext>
            </a:extLst>
          </p:cNvPr>
          <p:cNvCxnSpPr>
            <a:cxnSpLocks/>
          </p:cNvCxnSpPr>
          <p:nvPr/>
        </p:nvCxnSpPr>
        <p:spPr>
          <a:xfrm flipH="1">
            <a:off x="6440716" y="5919107"/>
            <a:ext cx="48532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4" name="Straight Arrow Connector 103">
            <a:extLst>
              <a:ext uri="{FF2B5EF4-FFF2-40B4-BE49-F238E27FC236}">
                <a16:creationId xmlns:a16="http://schemas.microsoft.com/office/drawing/2014/main" id="{13B567FD-D683-6642-8767-0EE0FA9124FF}"/>
              </a:ext>
            </a:extLst>
          </p:cNvPr>
          <p:cNvCxnSpPr>
            <a:cxnSpLocks/>
          </p:cNvCxnSpPr>
          <p:nvPr/>
        </p:nvCxnSpPr>
        <p:spPr>
          <a:xfrm flipV="1">
            <a:off x="6173108" y="5787571"/>
            <a:ext cx="1" cy="5125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lstStyle/>
          <a:p>
            <a:pPr algn="l"/>
            <a:r>
              <a:rPr lang="en-US" b="1" dirty="0" err="1">
                <a:latin typeface="Arial" panose="020B0604020202020204" pitchFamily="34" charset="0"/>
                <a:cs typeface="Arial" panose="020B0604020202020204" pitchFamily="34" charset="0"/>
              </a:rPr>
              <a:t>Traceback</a:t>
            </a:r>
            <a:r>
              <a:rPr lang="en-US" b="1" dirty="0">
                <a:latin typeface="Arial" panose="020B0604020202020204" pitchFamily="34" charset="0"/>
                <a:cs typeface="Arial" panose="020B0604020202020204" pitchFamily="34" charset="0"/>
              </a:rPr>
              <a:t> </a:t>
            </a:r>
          </a:p>
        </p:txBody>
      </p:sp>
      <p:pic>
        <p:nvPicPr>
          <p:cNvPr id="7" name="Picture 6" descr="Smith-Waterman-Algorithm-Example-Step3.png"/>
          <p:cNvPicPr>
            <a:picLocks noChangeAspect="1"/>
          </p:cNvPicPr>
          <p:nvPr/>
        </p:nvPicPr>
        <p:blipFill>
          <a:blip r:embed="rId2"/>
          <a:stretch>
            <a:fillRect/>
          </a:stretch>
        </p:blipFill>
        <p:spPr>
          <a:xfrm>
            <a:off x="2743200" y="1371600"/>
            <a:ext cx="6324600" cy="4267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446A-8C2A-A347-BD58-4C81A4921906}"/>
              </a:ext>
            </a:extLst>
          </p:cNvPr>
          <p:cNvSpPr>
            <a:spLocks noGrp="1"/>
          </p:cNvSpPr>
          <p:nvPr>
            <p:ph type="title"/>
          </p:nvPr>
        </p:nvSpPr>
        <p:spPr>
          <a:xfrm>
            <a:off x="1981200" y="274638"/>
            <a:ext cx="8229600" cy="715962"/>
          </a:xfrm>
        </p:spPr>
        <p:txBody>
          <a:bodyPr>
            <a:normAutofit/>
          </a:bodyPr>
          <a:lstStyle/>
          <a:p>
            <a:pPr algn="l"/>
            <a:r>
              <a:rPr lang="en-US" b="1" dirty="0">
                <a:latin typeface="Arial" panose="020B0604020202020204" pitchFamily="34" charset="0"/>
                <a:cs typeface="Arial" panose="020B0604020202020204" pitchFamily="34" charset="0"/>
              </a:rPr>
              <a:t>Alignment </a:t>
            </a:r>
          </a:p>
        </p:txBody>
      </p:sp>
      <p:sp>
        <p:nvSpPr>
          <p:cNvPr id="3" name="Content Placeholder 2">
            <a:extLst>
              <a:ext uri="{FF2B5EF4-FFF2-40B4-BE49-F238E27FC236}">
                <a16:creationId xmlns:a16="http://schemas.microsoft.com/office/drawing/2014/main" id="{C2E599B7-0932-C449-B21C-A2C0F70BB1B1}"/>
              </a:ext>
            </a:extLst>
          </p:cNvPr>
          <p:cNvSpPr>
            <a:spLocks noGrp="1"/>
          </p:cNvSpPr>
          <p:nvPr>
            <p:ph idx="1"/>
          </p:nvPr>
        </p:nvSpPr>
        <p:spPr>
          <a:xfrm>
            <a:off x="1981200" y="1143001"/>
            <a:ext cx="8229600" cy="4754563"/>
          </a:xfrm>
        </p:spPr>
        <p:txBody>
          <a:bodyPr/>
          <a:lstStyle/>
          <a:p>
            <a:pPr>
              <a:buNone/>
            </a:pPr>
            <a:r>
              <a:rPr lang="en-US" dirty="0"/>
              <a:t>Rules:</a:t>
            </a:r>
          </a:p>
          <a:p>
            <a:pPr>
              <a:buNone/>
            </a:pPr>
            <a:r>
              <a:rPr lang="en-US" dirty="0">
                <a:solidFill>
                  <a:srgbClr val="FF0000"/>
                </a:solidFill>
              </a:rPr>
              <a:t> Same as of Needleman- </a:t>
            </a:r>
            <a:r>
              <a:rPr lang="en-US" dirty="0" err="1">
                <a:solidFill>
                  <a:srgbClr val="FF0000"/>
                </a:solidFill>
              </a:rPr>
              <a:t>Wunsch</a:t>
            </a:r>
            <a:r>
              <a:rPr lang="en-US" dirty="0">
                <a:solidFill>
                  <a:srgbClr val="FF0000"/>
                </a:solidFill>
              </a:rPr>
              <a:t> algorithm</a:t>
            </a:r>
          </a:p>
        </p:txBody>
      </p:sp>
    </p:spTree>
    <p:extLst>
      <p:ext uri="{BB962C8B-B14F-4D97-AF65-F5344CB8AC3E}">
        <p14:creationId xmlns:p14="http://schemas.microsoft.com/office/powerpoint/2010/main" val="3670177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_2018-10-04-23-26-40.png"/>
          <p:cNvPicPr>
            <a:picLocks noChangeAspect="1"/>
          </p:cNvPicPr>
          <p:nvPr/>
        </p:nvPicPr>
        <p:blipFill>
          <a:blip r:embed="rId2"/>
          <a:srcRect t="11905" b="20238"/>
          <a:stretch>
            <a:fillRect/>
          </a:stretch>
        </p:blipFill>
        <p:spPr>
          <a:xfrm>
            <a:off x="2133600" y="1066800"/>
            <a:ext cx="8153400" cy="541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37652" y="228601"/>
            <a:ext cx="11916696"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Difference between the procedure of S-W and N-W algorithm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a:latin typeface="Arial" panose="020B0604020202020204" pitchFamily="34" charset="0"/>
                <a:cs typeface="Arial" panose="020B0604020202020204" pitchFamily="34" charset="0"/>
              </a:rPr>
              <a:t>Example</a:t>
            </a:r>
          </a:p>
        </p:txBody>
      </p:sp>
      <p:pic>
        <p:nvPicPr>
          <p:cNvPr id="4" name="Picture 3" descr="Screenshot_2018-10-06-21-21-23.png"/>
          <p:cNvPicPr>
            <a:picLocks noChangeAspect="1"/>
          </p:cNvPicPr>
          <p:nvPr/>
        </p:nvPicPr>
        <p:blipFill>
          <a:blip r:embed="rId2"/>
          <a:stretch>
            <a:fillRect/>
          </a:stretch>
        </p:blipFill>
        <p:spPr>
          <a:xfrm>
            <a:off x="1981200" y="1524000"/>
            <a:ext cx="8382000" cy="4343400"/>
          </a:xfrm>
          <a:prstGeom prst="rect">
            <a:avLst/>
          </a:prstGeom>
          <a:ln>
            <a:solidFill>
              <a:schemeClr val="bg2">
                <a:lumMod val="10000"/>
              </a:schemeClr>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_2018-10-06-21-15-18.png"/>
          <p:cNvPicPr>
            <a:picLocks noChangeAspect="1"/>
          </p:cNvPicPr>
          <p:nvPr/>
        </p:nvPicPr>
        <p:blipFill>
          <a:blip r:embed="rId3"/>
          <a:srcRect r="968" b="2222"/>
          <a:stretch>
            <a:fillRect/>
          </a:stretch>
        </p:blipFill>
        <p:spPr>
          <a:xfrm>
            <a:off x="1445341" y="314633"/>
            <a:ext cx="9055511" cy="5867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28345-F88B-A1B7-BB11-589071FEC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4548B-16EA-1ED2-026C-430AD3F4EFB4}"/>
              </a:ext>
            </a:extLst>
          </p:cNvPr>
          <p:cNvSpPr>
            <a:spLocks noGrp="1"/>
          </p:cNvSpPr>
          <p:nvPr>
            <p:ph type="title"/>
          </p:nvPr>
        </p:nvSpPr>
        <p:spPr>
          <a:xfrm>
            <a:off x="838200" y="925563"/>
            <a:ext cx="10515600" cy="4138049"/>
          </a:xfrm>
        </p:spPr>
        <p:txBody>
          <a:bodyPr>
            <a:normAutofit/>
          </a:bodyPr>
          <a:lstStyle/>
          <a:p>
            <a:pPr algn="ctr"/>
            <a:r>
              <a:rPr lang="en-GB" sz="4800" dirty="0">
                <a:solidFill>
                  <a:schemeClr val="accent1">
                    <a:lumMod val="75000"/>
                  </a:schemeClr>
                </a:solidFill>
                <a:latin typeface="Arial" panose="020B0604020202020204" pitchFamily="34" charset="0"/>
                <a:cs typeface="Arial" panose="020B0604020202020204" pitchFamily="34" charset="0"/>
              </a:rPr>
              <a:t>Day 2: Sequence Alignment and Phylogenetic</a:t>
            </a:r>
            <a:br>
              <a:rPr lang="en-GB" sz="4800" dirty="0">
                <a:solidFill>
                  <a:schemeClr val="accent1">
                    <a:lumMod val="75000"/>
                  </a:schemeClr>
                </a:solidFill>
                <a:latin typeface="Arial" panose="020B0604020202020204" pitchFamily="34" charset="0"/>
                <a:cs typeface="Arial" panose="020B0604020202020204" pitchFamily="34" charset="0"/>
              </a:rPr>
            </a:br>
            <a:br>
              <a:rPr lang="en-GB" sz="4800" dirty="0">
                <a:solidFill>
                  <a:schemeClr val="accent1">
                    <a:lumMod val="75000"/>
                  </a:schemeClr>
                </a:solidFill>
                <a:latin typeface="Arial" panose="020B0604020202020204" pitchFamily="34" charset="0"/>
                <a:cs typeface="Arial" panose="020B0604020202020204" pitchFamily="34" charset="0"/>
              </a:rPr>
            </a:br>
            <a:r>
              <a:rPr lang="en-GB" sz="3600" dirty="0">
                <a:solidFill>
                  <a:schemeClr val="accent1">
                    <a:lumMod val="75000"/>
                  </a:schemeClr>
                </a:solidFill>
                <a:latin typeface="Arial" panose="020B0604020202020204" pitchFamily="34" charset="0"/>
                <a:cs typeface="Arial" panose="020B0604020202020204" pitchFamily="34" charset="0"/>
              </a:rPr>
              <a:t>Morning Session</a:t>
            </a:r>
          </a:p>
        </p:txBody>
      </p:sp>
    </p:spTree>
    <p:extLst>
      <p:ext uri="{BB962C8B-B14F-4D97-AF65-F5344CB8AC3E}">
        <p14:creationId xmlns:p14="http://schemas.microsoft.com/office/powerpoint/2010/main" val="648754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_2018-10-06-21-21-48.png"/>
          <p:cNvPicPr>
            <a:picLocks noChangeAspect="1"/>
          </p:cNvPicPr>
          <p:nvPr/>
        </p:nvPicPr>
        <p:blipFill>
          <a:blip r:embed="rId2"/>
          <a:srcRect t="8459" b="5740"/>
          <a:stretch>
            <a:fillRect/>
          </a:stretch>
        </p:blipFill>
        <p:spPr>
          <a:xfrm>
            <a:off x="1752600" y="363415"/>
            <a:ext cx="8686800" cy="54102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p:cNvSpPr txBox="1"/>
          <p:nvPr/>
        </p:nvSpPr>
        <p:spPr>
          <a:xfrm>
            <a:off x="4191000" y="6096000"/>
            <a:ext cx="3810000"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Emboss homepage </a:t>
            </a:r>
          </a:p>
        </p:txBody>
      </p:sp>
      <p:sp>
        <p:nvSpPr>
          <p:cNvPr id="2" name="Oval 1">
            <a:extLst>
              <a:ext uri="{FF2B5EF4-FFF2-40B4-BE49-F238E27FC236}">
                <a16:creationId xmlns:a16="http://schemas.microsoft.com/office/drawing/2014/main" id="{06C9D789-2C1B-4D1D-BD6D-815C058BD2B9}"/>
              </a:ext>
            </a:extLst>
          </p:cNvPr>
          <p:cNvSpPr/>
          <p:nvPr/>
        </p:nvSpPr>
        <p:spPr>
          <a:xfrm>
            <a:off x="5181600" y="2590800"/>
            <a:ext cx="1600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_2018-10-06-21-23-23.png"/>
          <p:cNvPicPr>
            <a:picLocks noChangeAspect="1"/>
          </p:cNvPicPr>
          <p:nvPr/>
        </p:nvPicPr>
        <p:blipFill>
          <a:blip r:embed="rId2"/>
          <a:srcRect t="7722" r="4167" b="5792"/>
          <a:stretch>
            <a:fillRect/>
          </a:stretch>
        </p:blipFill>
        <p:spPr>
          <a:xfrm>
            <a:off x="1752600" y="228600"/>
            <a:ext cx="8763000" cy="54864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extBox 3"/>
          <p:cNvSpPr txBox="1"/>
          <p:nvPr/>
        </p:nvSpPr>
        <p:spPr>
          <a:xfrm>
            <a:off x="3352800" y="5943601"/>
            <a:ext cx="609600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 Entering the sequence to be compared in N-W algorithm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_2018-10-06-21-25-20.png"/>
          <p:cNvPicPr>
            <a:picLocks noChangeAspect="1"/>
          </p:cNvPicPr>
          <p:nvPr/>
        </p:nvPicPr>
        <p:blipFill>
          <a:blip r:embed="rId2"/>
          <a:srcRect t="8519" b="5556"/>
          <a:stretch>
            <a:fillRect/>
          </a:stretch>
        </p:blipFill>
        <p:spPr>
          <a:xfrm>
            <a:off x="1905000" y="363416"/>
            <a:ext cx="8305800" cy="51816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extBox 3"/>
          <p:cNvSpPr txBox="1"/>
          <p:nvPr/>
        </p:nvSpPr>
        <p:spPr>
          <a:xfrm>
            <a:off x="3810000" y="5943600"/>
            <a:ext cx="3962400"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Protein alignment result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itchFamily="2" charset="2"/>
              <a:buChar char="Ø"/>
            </a:pPr>
            <a:r>
              <a:rPr lang="en-US" dirty="0"/>
              <a:t>When comparing 2 sequences it is </a:t>
            </a:r>
            <a:r>
              <a:rPr lang="en-US" dirty="0" err="1">
                <a:solidFill>
                  <a:srgbClr val="FF0000"/>
                </a:solidFill>
              </a:rPr>
              <a:t>Pairwise</a:t>
            </a:r>
            <a:r>
              <a:rPr lang="en-US" dirty="0">
                <a:solidFill>
                  <a:srgbClr val="FF0000"/>
                </a:solidFill>
              </a:rPr>
              <a:t> sequence alignment </a:t>
            </a:r>
            <a:r>
              <a:rPr lang="en-US" dirty="0"/>
              <a:t>(nucleic acids or protein)</a:t>
            </a:r>
            <a:r>
              <a:rPr lang="en-US" dirty="0">
                <a:solidFill>
                  <a:srgbClr val="FF0000"/>
                </a:solidFill>
              </a:rPr>
              <a:t> </a:t>
            </a:r>
          </a:p>
          <a:p>
            <a:pPr>
              <a:buFont typeface="Wingdings" pitchFamily="2" charset="2"/>
              <a:buChar char="Ø"/>
            </a:pPr>
            <a:endParaRPr lang="en-US" dirty="0">
              <a:solidFill>
                <a:srgbClr val="FF0000"/>
              </a:solidFill>
            </a:endParaRPr>
          </a:p>
          <a:p>
            <a:pPr>
              <a:buFont typeface="Wingdings" pitchFamily="2" charset="2"/>
              <a:buChar char="Ø"/>
            </a:pPr>
            <a:r>
              <a:rPr lang="en-US" dirty="0"/>
              <a:t>When comparing more than 2 sequence it is </a:t>
            </a:r>
            <a:r>
              <a:rPr lang="en-US" dirty="0" err="1">
                <a:solidFill>
                  <a:srgbClr val="FF0000"/>
                </a:solidFill>
              </a:rPr>
              <a:t>Mulitiple</a:t>
            </a:r>
            <a:r>
              <a:rPr lang="en-US" dirty="0">
                <a:solidFill>
                  <a:srgbClr val="FF0000"/>
                </a:solidFill>
              </a:rPr>
              <a:t>  sequence alignment </a:t>
            </a:r>
            <a:r>
              <a:rPr lang="en-US" dirty="0"/>
              <a:t>(nucleic acids or protein)</a:t>
            </a:r>
          </a:p>
        </p:txBody>
      </p:sp>
      <p:sp>
        <p:nvSpPr>
          <p:cNvPr id="7" name="Title 1">
            <a:extLst>
              <a:ext uri="{FF2B5EF4-FFF2-40B4-BE49-F238E27FC236}">
                <a16:creationId xmlns:a16="http://schemas.microsoft.com/office/drawing/2014/main" id="{337C631B-039A-20D7-258C-59E7C3152A4C}"/>
              </a:ext>
            </a:extLst>
          </p:cNvPr>
          <p:cNvSpPr txBox="1">
            <a:spLocks/>
          </p:cNvSpPr>
          <p:nvPr/>
        </p:nvSpPr>
        <p:spPr>
          <a:xfrm>
            <a:off x="838200" y="323056"/>
            <a:ext cx="82296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Pairwise sequence alignment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err="1">
                <a:latin typeface="Arial" panose="020B0604020202020204" pitchFamily="34" charset="0"/>
                <a:cs typeface="Arial" panose="020B0604020202020204" pitchFamily="34" charset="0"/>
              </a:rPr>
              <a:t>Contd</a:t>
            </a:r>
            <a:r>
              <a:rPr lang="en-US" b="1" dirty="0">
                <a:latin typeface="Arial" panose="020B0604020202020204" pitchFamily="34" charset="0"/>
                <a:cs typeface="Arial" panose="020B0604020202020204" pitchFamily="34" charset="0"/>
              </a:rPr>
              <a:t>…</a:t>
            </a:r>
          </a:p>
        </p:txBody>
      </p:sp>
      <p:sp>
        <p:nvSpPr>
          <p:cNvPr id="3" name="Content Placeholder 2"/>
          <p:cNvSpPr>
            <a:spLocks noGrp="1"/>
          </p:cNvSpPr>
          <p:nvPr>
            <p:ph idx="1"/>
          </p:nvPr>
        </p:nvSpPr>
        <p:spPr>
          <a:xfrm>
            <a:off x="1981200" y="1371600"/>
            <a:ext cx="8229600" cy="5257800"/>
          </a:xfrm>
        </p:spPr>
        <p:txBody>
          <a:bodyPr/>
          <a:lstStyle/>
          <a:p>
            <a:pPr>
              <a:buFont typeface="Wingdings" pitchFamily="2" charset="2"/>
              <a:buChar char="Ø"/>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Pairwise</a:t>
            </a:r>
            <a:r>
              <a:rPr lang="en-US" dirty="0">
                <a:latin typeface="Arial" panose="020B0604020202020204" pitchFamily="34" charset="0"/>
                <a:cs typeface="Arial" panose="020B0604020202020204" pitchFamily="34" charset="0"/>
              </a:rPr>
              <a:t> sequence alignment is concerned with comparing 2 DNA or 2 Amino acids sequences</a:t>
            </a:r>
          </a:p>
          <a:p>
            <a:pPr>
              <a:buNone/>
            </a:pPr>
            <a:endParaRPr lang="en-US" dirty="0">
              <a:latin typeface="Arial" panose="020B0604020202020204" pitchFamily="34" charset="0"/>
              <a:cs typeface="Arial" panose="020B0604020202020204" pitchFamily="34" charset="0"/>
            </a:endParaRPr>
          </a:p>
          <a:p>
            <a:pPr>
              <a:buFont typeface="Wingdings" pitchFamily="2" charset="2"/>
              <a:buChar char="Ø"/>
            </a:pPr>
            <a:r>
              <a:rPr lang="en-US" dirty="0">
                <a:latin typeface="Arial" panose="020B0604020202020204" pitchFamily="34" charset="0"/>
                <a:cs typeface="Arial" panose="020B0604020202020204" pitchFamily="34" charset="0"/>
              </a:rPr>
              <a:t>For ex.</a:t>
            </a:r>
          </a:p>
          <a:p>
            <a:pPr>
              <a:buNone/>
            </a:pPr>
            <a:r>
              <a:rPr lang="en-US" dirty="0">
                <a:latin typeface="Arial" panose="020B0604020202020204" pitchFamily="34" charset="0"/>
                <a:cs typeface="Arial" panose="020B0604020202020204" pitchFamily="34" charset="0"/>
              </a:rPr>
              <a:t>    </a:t>
            </a:r>
            <a:r>
              <a:rPr lang="en-US" dirty="0" err="1">
                <a:solidFill>
                  <a:schemeClr val="accent2">
                    <a:lumMod val="75000"/>
                  </a:schemeClr>
                </a:solidFill>
                <a:latin typeface="Arial" panose="020B0604020202020204" pitchFamily="34" charset="0"/>
                <a:cs typeface="Arial" panose="020B0604020202020204" pitchFamily="34" charset="0"/>
              </a:rPr>
              <a:t>BLASTn</a:t>
            </a:r>
            <a:r>
              <a:rPr lang="en-US" dirty="0">
                <a:solidFill>
                  <a:schemeClr val="accent2">
                    <a:lumMod val="75000"/>
                  </a:schemeClr>
                </a:solidFill>
                <a:latin typeface="Arial" panose="020B0604020202020204" pitchFamily="34" charset="0"/>
                <a:cs typeface="Arial" panose="020B0604020202020204" pitchFamily="34" charset="0"/>
              </a:rPr>
              <a:t> :- for nucleotide sequence</a:t>
            </a:r>
          </a:p>
          <a:p>
            <a:pPr>
              <a:buNone/>
            </a:pPr>
            <a:r>
              <a:rPr lang="en-US" dirty="0">
                <a:solidFill>
                  <a:schemeClr val="accent2">
                    <a:lumMod val="75000"/>
                  </a:schemeClr>
                </a:solidFill>
                <a:latin typeface="Arial" panose="020B0604020202020204" pitchFamily="34" charset="0"/>
                <a:cs typeface="Arial" panose="020B0604020202020204" pitchFamily="34" charset="0"/>
              </a:rPr>
              <a:t>    </a:t>
            </a:r>
            <a:r>
              <a:rPr lang="en-US" dirty="0" err="1">
                <a:solidFill>
                  <a:schemeClr val="accent2">
                    <a:lumMod val="75000"/>
                  </a:schemeClr>
                </a:solidFill>
                <a:latin typeface="Arial" panose="020B0604020202020204" pitchFamily="34" charset="0"/>
                <a:cs typeface="Arial" panose="020B0604020202020204" pitchFamily="34" charset="0"/>
              </a:rPr>
              <a:t>BLASTp</a:t>
            </a:r>
            <a:r>
              <a:rPr lang="en-US" dirty="0">
                <a:solidFill>
                  <a:schemeClr val="accent2">
                    <a:lumMod val="75000"/>
                  </a:schemeClr>
                </a:solidFill>
                <a:latin typeface="Arial" panose="020B0604020202020204" pitchFamily="34" charset="0"/>
                <a:cs typeface="Arial" panose="020B0604020202020204" pitchFamily="34" charset="0"/>
              </a:rPr>
              <a:t> :- for protein sequence</a:t>
            </a:r>
          </a:p>
          <a:p>
            <a:pPr>
              <a:buFont typeface="Wingdings" pitchFamily="2" charset="2"/>
              <a:buChar char="Ø"/>
            </a:pP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03006" y="986350"/>
            <a:ext cx="8229600" cy="5638800"/>
          </a:xfrm>
        </p:spPr>
        <p:txBody>
          <a:bodyPr>
            <a:noAutofit/>
          </a:bodyPr>
          <a:lstStyle/>
          <a:p>
            <a:pPr>
              <a:buFont typeface="Wingdings" pitchFamily="2" charset="2"/>
              <a:buChar char="§"/>
            </a:pPr>
            <a:r>
              <a:rPr lang="en-US" dirty="0">
                <a:latin typeface="Arial" panose="020B0604020202020204" pitchFamily="34" charset="0"/>
                <a:cs typeface="Arial" panose="020B0604020202020204" pitchFamily="34" charset="0"/>
              </a:rPr>
              <a:t>BLAST is a </a:t>
            </a:r>
            <a:r>
              <a:rPr lang="en-US" b="1" dirty="0">
                <a:latin typeface="Arial" panose="020B0604020202020204" pitchFamily="34" charset="0"/>
                <a:cs typeface="Arial" panose="020B0604020202020204" pitchFamily="34" charset="0"/>
              </a:rPr>
              <a:t>B</a:t>
            </a:r>
            <a:r>
              <a:rPr lang="en-US" dirty="0">
                <a:latin typeface="Arial" panose="020B0604020202020204" pitchFamily="34" charset="0"/>
                <a:cs typeface="Arial" panose="020B0604020202020204" pitchFamily="34" charset="0"/>
              </a:rPr>
              <a:t>asic </a:t>
            </a:r>
            <a:r>
              <a:rPr lang="en-US" b="1" dirty="0">
                <a:latin typeface="Arial" panose="020B0604020202020204" pitchFamily="34" charset="0"/>
                <a:cs typeface="Arial" panose="020B0604020202020204" pitchFamily="34" charset="0"/>
              </a:rPr>
              <a:t>L</a:t>
            </a:r>
            <a:r>
              <a:rPr lang="en-US" dirty="0">
                <a:latin typeface="Arial" panose="020B0604020202020204" pitchFamily="34" charset="0"/>
                <a:cs typeface="Arial" panose="020B0604020202020204" pitchFamily="34" charset="0"/>
              </a:rPr>
              <a:t>ocal </a:t>
            </a:r>
            <a:r>
              <a:rPr lang="en-US" b="1"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lignment </a:t>
            </a:r>
            <a:r>
              <a:rPr lang="en-US" b="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earch </a:t>
            </a:r>
            <a:r>
              <a:rPr lang="en-US" b="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ool.</a:t>
            </a:r>
          </a:p>
          <a:p>
            <a:pPr>
              <a:buNone/>
            </a:pPr>
            <a:endParaRPr lang="en-US" dirty="0">
              <a:latin typeface="Arial" panose="020B0604020202020204" pitchFamily="34" charset="0"/>
              <a:cs typeface="Arial" panose="020B0604020202020204" pitchFamily="34" charset="0"/>
            </a:endParaRPr>
          </a:p>
          <a:p>
            <a:pPr>
              <a:buFont typeface="Wingdings" pitchFamily="2" charset="2"/>
              <a:buChar char="§"/>
            </a:pPr>
            <a:r>
              <a:rPr lang="en-US" dirty="0">
                <a:latin typeface="Arial" panose="020B0604020202020204" pitchFamily="34" charset="0"/>
                <a:cs typeface="Arial" panose="020B0604020202020204" pitchFamily="34" charset="0"/>
              </a:rPr>
              <a:t>Used for comparing primary biological information </a:t>
            </a:r>
            <a:r>
              <a:rPr lang="en-US" dirty="0" err="1">
                <a:latin typeface="Arial" panose="020B0604020202020204" pitchFamily="34" charset="0"/>
                <a:cs typeface="Arial" panose="020B0604020202020204" pitchFamily="34" charset="0"/>
              </a:rPr>
              <a:t>viz</a:t>
            </a:r>
            <a:r>
              <a:rPr lang="en-US" dirty="0">
                <a:latin typeface="Arial" panose="020B0604020202020204" pitchFamily="34" charset="0"/>
                <a:cs typeface="Arial" panose="020B0604020202020204" pitchFamily="34" charset="0"/>
              </a:rPr>
              <a:t>,</a:t>
            </a:r>
          </a:p>
          <a:p>
            <a:pPr lvl="1"/>
            <a:r>
              <a:rPr lang="en-US" sz="3200" dirty="0">
                <a:latin typeface="Arial" panose="020B0604020202020204" pitchFamily="34" charset="0"/>
                <a:cs typeface="Arial" panose="020B0604020202020204" pitchFamily="34" charset="0"/>
              </a:rPr>
              <a:t>Amino acid sequences of protein</a:t>
            </a:r>
          </a:p>
          <a:p>
            <a:pPr lvl="1"/>
            <a:r>
              <a:rPr lang="en-US" sz="3200" dirty="0">
                <a:latin typeface="Arial" panose="020B0604020202020204" pitchFamily="34" charset="0"/>
                <a:cs typeface="Arial" panose="020B0604020202020204" pitchFamily="34" charset="0"/>
              </a:rPr>
              <a:t>Nucleotide of DNA or RNA sequences</a:t>
            </a:r>
          </a:p>
          <a:p>
            <a:pPr lvl="1">
              <a:buNone/>
            </a:pPr>
            <a:endParaRPr lang="en-US" sz="3200" dirty="0">
              <a:latin typeface="Arial" panose="020B0604020202020204" pitchFamily="34" charset="0"/>
              <a:cs typeface="Arial" panose="020B0604020202020204" pitchFamily="34" charset="0"/>
            </a:endParaRPr>
          </a:p>
          <a:p>
            <a:pPr>
              <a:buFont typeface="Wingdings" pitchFamily="2" charset="2"/>
              <a:buChar char="§"/>
            </a:pPr>
            <a:r>
              <a:rPr lang="en-US" dirty="0" err="1">
                <a:latin typeface="Arial" panose="020B0604020202020204" pitchFamily="34" charset="0"/>
                <a:cs typeface="Arial" panose="020B0604020202020204" pitchFamily="34" charset="0"/>
              </a:rPr>
              <a:t>BLASTn</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BLASTp</a:t>
            </a:r>
            <a:r>
              <a:rPr lang="en-US" dirty="0">
                <a:latin typeface="Arial" panose="020B0604020202020204" pitchFamily="34" charset="0"/>
                <a:cs typeface="Arial" panose="020B0604020202020204" pitchFamily="34" charset="0"/>
              </a:rPr>
              <a:t> is particularly used for comparing nucleotide sequence and protein sequence respectively</a:t>
            </a:r>
          </a:p>
          <a:p>
            <a:pPr>
              <a:buNone/>
            </a:pPr>
            <a:endParaRPr lang="en-US" dirty="0">
              <a:latin typeface="Arial" panose="020B0604020202020204" pitchFamily="34" charset="0"/>
              <a:cs typeface="Arial" panose="020B0604020202020204" pitchFamily="34" charset="0"/>
            </a:endParaRPr>
          </a:p>
          <a:p>
            <a:pPr>
              <a:buNone/>
            </a:pPr>
            <a:endParaRPr lang="en-US" dirty="0">
              <a:latin typeface="Arial" panose="020B0604020202020204" pitchFamily="34" charset="0"/>
              <a:cs typeface="Arial" panose="020B0604020202020204" pitchFamily="34" charset="0"/>
            </a:endParaRPr>
          </a:p>
          <a:p>
            <a:pPr>
              <a:buNone/>
            </a:pPr>
            <a:endParaRPr lang="en-US" dirty="0">
              <a:latin typeface="Arial" panose="020B0604020202020204" pitchFamily="34" charset="0"/>
              <a:cs typeface="Arial" panose="020B0604020202020204" pitchFamily="34" charset="0"/>
            </a:endParaRPr>
          </a:p>
          <a:p>
            <a:pPr lvl="1"/>
            <a:endParaRPr lang="en-US"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a:buNone/>
            </a:pPr>
            <a:r>
              <a:rPr lang="en-US" dirty="0">
                <a:latin typeface="Arial" panose="020B0604020202020204" pitchFamily="34" charset="0"/>
                <a:cs typeface="Arial" panose="020B0604020202020204" pitchFamily="34" charset="0"/>
              </a:rPr>
              <a:t>       </a:t>
            </a:r>
          </a:p>
        </p:txBody>
      </p:sp>
      <p:sp>
        <p:nvSpPr>
          <p:cNvPr id="2" name="Title 1">
            <a:extLst>
              <a:ext uri="{FF2B5EF4-FFF2-40B4-BE49-F238E27FC236}">
                <a16:creationId xmlns:a16="http://schemas.microsoft.com/office/drawing/2014/main" id="{388399D2-F9F8-BC7F-F260-BCDE82FA7707}"/>
              </a:ext>
            </a:extLst>
          </p:cNvPr>
          <p:cNvSpPr txBox="1">
            <a:spLocks/>
          </p:cNvSpPr>
          <p:nvPr/>
        </p:nvSpPr>
        <p:spPr>
          <a:xfrm>
            <a:off x="582562" y="232850"/>
            <a:ext cx="82296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BLAST-n and BLAST-P</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95467FE9-1A76-4870-888C-B4D7708B3B6E}"/>
              </a:ext>
            </a:extLst>
          </p:cNvPr>
          <p:cNvPicPr/>
          <p:nvPr/>
        </p:nvPicPr>
        <p:blipFill>
          <a:blip r:embed="rId2"/>
          <a:srcRect t="10098" b="7402"/>
          <a:stretch/>
        </p:blipFill>
        <p:spPr>
          <a:xfrm>
            <a:off x="1904880" y="380880"/>
            <a:ext cx="8381520" cy="5105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62ED51B5-3985-4063-B280-5F1D52F8612B}"/>
              </a:ext>
            </a:extLst>
          </p:cNvPr>
          <p:cNvSpPr txBox="1"/>
          <p:nvPr/>
        </p:nvSpPr>
        <p:spPr>
          <a:xfrm>
            <a:off x="2362200" y="5715000"/>
            <a:ext cx="7162800" cy="461665"/>
          </a:xfrm>
          <a:prstGeom prst="rect">
            <a:avLst/>
          </a:prstGeom>
          <a:noFill/>
        </p:spPr>
        <p:txBody>
          <a:bodyPr wrap="square" rtlCol="0">
            <a:spAutoFit/>
          </a:bodyPr>
          <a:lstStyle/>
          <a:p>
            <a:pPr algn="ctr"/>
            <a:r>
              <a:rPr lang="en-IN" sz="2400" spc="-1" dirty="0">
                <a:solidFill>
                  <a:srgbClr val="000000"/>
                </a:solidFill>
                <a:latin typeface="Arial" panose="020B0604020202020204" pitchFamily="34" charset="0"/>
                <a:cs typeface="Arial" panose="020B0604020202020204" pitchFamily="34" charset="0"/>
              </a:rPr>
              <a:t>Result of </a:t>
            </a:r>
            <a:r>
              <a:rPr lang="en-IN" sz="2400" i="1" spc="-1" dirty="0" err="1">
                <a:solidFill>
                  <a:srgbClr val="000000"/>
                </a:solidFill>
                <a:latin typeface="Arial" panose="020B0604020202020204" pitchFamily="34" charset="0"/>
                <a:cs typeface="Arial" panose="020B0604020202020204" pitchFamily="34" charset="0"/>
              </a:rPr>
              <a:t>Paralichthys</a:t>
            </a:r>
            <a:r>
              <a:rPr lang="en-IN" sz="2400" i="1" spc="-1" dirty="0">
                <a:solidFill>
                  <a:srgbClr val="000000"/>
                </a:solidFill>
                <a:latin typeface="Arial" panose="020B0604020202020204" pitchFamily="34" charset="0"/>
                <a:cs typeface="Arial" panose="020B0604020202020204" pitchFamily="34" charset="0"/>
              </a:rPr>
              <a:t> olivaceus </a:t>
            </a:r>
            <a:r>
              <a:rPr lang="en-IN" sz="2400" spc="-1" dirty="0">
                <a:solidFill>
                  <a:srgbClr val="000000"/>
                </a:solidFill>
                <a:latin typeface="Arial" panose="020B0604020202020204" pitchFamily="34" charset="0"/>
                <a:cs typeface="Arial" panose="020B0604020202020204" pitchFamily="34" charset="0"/>
              </a:rPr>
              <a:t>in </a:t>
            </a:r>
            <a:r>
              <a:rPr lang="en-IN" sz="2400" spc="-1" dirty="0" err="1">
                <a:solidFill>
                  <a:srgbClr val="000000"/>
                </a:solidFill>
                <a:latin typeface="Arial" panose="020B0604020202020204" pitchFamily="34" charset="0"/>
                <a:cs typeface="Arial" panose="020B0604020202020204" pitchFamily="34" charset="0"/>
              </a:rPr>
              <a:t>BLASTn</a:t>
            </a:r>
            <a:r>
              <a:rPr lang="en-IN" sz="2400" spc="-1" dirty="0">
                <a:solidFill>
                  <a:srgbClr val="000000"/>
                </a:solidFill>
                <a:latin typeface="Arial" panose="020B0604020202020204" pitchFamily="34" charset="0"/>
                <a:cs typeface="Arial" panose="020B0604020202020204" pitchFamily="34" charset="0"/>
              </a:rPr>
              <a:t>  </a:t>
            </a:r>
            <a:endParaRPr lang="en-IN" sz="2400" spc="-1" dirty="0">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A2D1A97E-B519-4D10-A23F-1DA3F24B77F9}"/>
              </a:ext>
            </a:extLst>
          </p:cNvPr>
          <p:cNvPicPr/>
          <p:nvPr/>
        </p:nvPicPr>
        <p:blipFill>
          <a:blip r:embed="rId2"/>
          <a:srcRect l="4167" t="8499" r="4167" b="5531"/>
          <a:stretch/>
        </p:blipFill>
        <p:spPr>
          <a:xfrm>
            <a:off x="1904880" y="533520"/>
            <a:ext cx="8381520" cy="4876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08C0F606-90DE-4038-8571-714C210752C1}"/>
              </a:ext>
            </a:extLst>
          </p:cNvPr>
          <p:cNvSpPr/>
          <p:nvPr/>
        </p:nvSpPr>
        <p:spPr>
          <a:xfrm>
            <a:off x="2743200" y="5560049"/>
            <a:ext cx="6324600" cy="461665"/>
          </a:xfrm>
          <a:prstGeom prst="rect">
            <a:avLst/>
          </a:prstGeom>
        </p:spPr>
        <p:txBody>
          <a:bodyPr wrap="square">
            <a:spAutoFit/>
          </a:bodyPr>
          <a:lstStyle/>
          <a:p>
            <a:pPr algn="ctr">
              <a:lnSpc>
                <a:spcPct val="100000"/>
              </a:lnSpc>
            </a:pPr>
            <a:r>
              <a:rPr lang="en-IN" sz="2400" spc="-1" dirty="0">
                <a:latin typeface="Arial" panose="020B0604020202020204" pitchFamily="34" charset="0"/>
                <a:cs typeface="Arial" panose="020B0604020202020204" pitchFamily="34" charset="0"/>
              </a:rPr>
              <a:t>Sequence producing significant alignment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D92FE3F5-F3A5-4C66-AF77-E65C38F7C979}"/>
              </a:ext>
            </a:extLst>
          </p:cNvPr>
          <p:cNvPicPr/>
          <p:nvPr/>
        </p:nvPicPr>
        <p:blipFill>
          <a:blip r:embed="rId2"/>
          <a:srcRect t="8415" r="3616" b="5719"/>
          <a:stretch/>
        </p:blipFill>
        <p:spPr>
          <a:xfrm>
            <a:off x="1981200" y="304800"/>
            <a:ext cx="8305560" cy="4800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B8E794E6-B5EA-40ED-A364-B50E2AC35043}"/>
              </a:ext>
            </a:extLst>
          </p:cNvPr>
          <p:cNvSpPr/>
          <p:nvPr/>
        </p:nvSpPr>
        <p:spPr>
          <a:xfrm>
            <a:off x="3505200" y="5335188"/>
            <a:ext cx="5486400" cy="369332"/>
          </a:xfrm>
          <a:prstGeom prst="rect">
            <a:avLst/>
          </a:prstGeom>
        </p:spPr>
        <p:txBody>
          <a:bodyPr wrap="square">
            <a:spAutoFit/>
          </a:bodyPr>
          <a:lstStyle/>
          <a:p>
            <a:pPr>
              <a:lnSpc>
                <a:spcPct val="100000"/>
              </a:lnSpc>
            </a:pPr>
            <a:r>
              <a:rPr lang="en-IN" spc="-1" dirty="0">
                <a:latin typeface="Arial" panose="020B0604020202020204" pitchFamily="34" charset="0"/>
                <a:cs typeface="Arial" panose="020B0604020202020204" pitchFamily="34" charset="0"/>
              </a:rPr>
              <a:t>Sequence alignment of </a:t>
            </a:r>
            <a:r>
              <a:rPr lang="en-IN" i="1" spc="-1" dirty="0" err="1">
                <a:latin typeface="Arial" panose="020B0604020202020204" pitchFamily="34" charset="0"/>
                <a:cs typeface="Arial" panose="020B0604020202020204" pitchFamily="34" charset="0"/>
              </a:rPr>
              <a:t>Paralichthys</a:t>
            </a:r>
            <a:r>
              <a:rPr lang="en-IN" i="1" spc="-1" dirty="0">
                <a:latin typeface="Arial" panose="020B0604020202020204" pitchFamily="34" charset="0"/>
                <a:cs typeface="Arial" panose="020B0604020202020204" pitchFamily="34" charset="0"/>
              </a:rPr>
              <a:t> olivaceus</a:t>
            </a:r>
            <a:endParaRPr lang="en-IN" spc="-1" dirty="0">
              <a:latin typeface="Arial" panose="020B0604020202020204" pitchFamily="34" charset="0"/>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itchFamily="2" charset="2"/>
              <a:buChar char="ü"/>
            </a:pP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Searching large sequences for matches</a:t>
            </a:r>
          </a:p>
          <a:p>
            <a:pPr>
              <a:buNone/>
            </a:pPr>
            <a:endParaRPr lang="en-US" dirty="0">
              <a:latin typeface="Arial" panose="020B0604020202020204" pitchFamily="34" charset="0"/>
              <a:cs typeface="Arial" panose="020B0604020202020204" pitchFamily="34" charset="0"/>
            </a:endParaRPr>
          </a:p>
          <a:p>
            <a:pPr>
              <a:buFont typeface="Wingdings" pitchFamily="2" charset="2"/>
              <a:buChar char="ü"/>
            </a:pPr>
            <a:r>
              <a:rPr lang="en-US" dirty="0">
                <a:latin typeface="Arial" panose="020B0604020202020204" pitchFamily="34" charset="0"/>
                <a:cs typeface="Arial" panose="020B0604020202020204" pitchFamily="34" charset="0"/>
              </a:rPr>
              <a:t> Characterize newly sequenced genes or gene products</a:t>
            </a:r>
          </a:p>
          <a:p>
            <a:pPr>
              <a:buNone/>
            </a:pPr>
            <a:endParaRPr lang="en-US" dirty="0">
              <a:latin typeface="Arial" panose="020B0604020202020204" pitchFamily="34" charset="0"/>
              <a:cs typeface="Arial" panose="020B0604020202020204" pitchFamily="34" charset="0"/>
            </a:endParaRPr>
          </a:p>
          <a:p>
            <a:pPr>
              <a:buFont typeface="Wingdings" pitchFamily="2" charset="2"/>
              <a:buChar char="ü"/>
            </a:pPr>
            <a:r>
              <a:rPr lang="en-US" dirty="0">
                <a:latin typeface="Arial" panose="020B0604020202020204" pitchFamily="34" charset="0"/>
                <a:cs typeface="Arial" panose="020B0604020202020204" pitchFamily="34" charset="0"/>
              </a:rPr>
              <a:t> Molecular distance of evolution between species</a:t>
            </a:r>
          </a:p>
          <a:p>
            <a:pPr>
              <a:buFont typeface="Wingdings" pitchFamily="2" charset="2"/>
              <a:buChar char="ü"/>
            </a:pPr>
            <a:endParaRPr lang="en-US"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120D6350-CD8B-46FF-2752-D09CCFA455EB}"/>
              </a:ext>
            </a:extLst>
          </p:cNvPr>
          <p:cNvSpPr txBox="1">
            <a:spLocks/>
          </p:cNvSpPr>
          <p:nvPr/>
        </p:nvSpPr>
        <p:spPr>
          <a:xfrm>
            <a:off x="612059" y="468824"/>
            <a:ext cx="11452122" cy="7159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latin typeface="Arial" panose="020B0604020202020204" pitchFamily="34" charset="0"/>
                <a:cs typeface="Arial" panose="020B0604020202020204" pitchFamily="34" charset="0"/>
              </a:rPr>
              <a:t>Applications of pairwise sequence alignment</a:t>
            </a:r>
            <a:endParaRPr lang="en-US" sz="4000" b="1" dirty="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647A7-7180-2B22-86E6-8F41F4B41F29}"/>
            </a:ext>
          </a:extLst>
        </p:cNvPr>
        <p:cNvGrpSpPr/>
        <p:nvPr/>
      </p:nvGrpSpPr>
      <p:grpSpPr>
        <a:xfrm>
          <a:off x="0" y="0"/>
          <a:ext cx="0" cy="0"/>
          <a:chOff x="0" y="0"/>
          <a:chExt cx="0" cy="0"/>
        </a:xfrm>
      </p:grpSpPr>
      <p:sp>
        <p:nvSpPr>
          <p:cNvPr id="3" name="object 6" descr="$PPTXTitle">
            <a:extLst>
              <a:ext uri="{FF2B5EF4-FFF2-40B4-BE49-F238E27FC236}">
                <a16:creationId xmlns:a16="http://schemas.microsoft.com/office/drawing/2014/main" id="{6F12A021-3E26-9F90-9BBB-3ACC3272F39C}"/>
              </a:ext>
            </a:extLst>
          </p:cNvPr>
          <p:cNvSpPr txBox="1">
            <a:spLocks/>
          </p:cNvSpPr>
          <p:nvPr/>
        </p:nvSpPr>
        <p:spPr>
          <a:xfrm>
            <a:off x="589937" y="279919"/>
            <a:ext cx="9782269" cy="690574"/>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GB" b="1" spc="65" dirty="0">
                <a:latin typeface="Arial" panose="020B0604020202020204" pitchFamily="34" charset="0"/>
                <a:cs typeface="Arial" panose="020B0604020202020204" pitchFamily="34" charset="0"/>
              </a:rPr>
              <a:t>What is a Sequence?</a:t>
            </a:r>
            <a:endParaRPr lang="en-GB"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A215670-B31A-8087-A05D-1E95D40E1AFA}"/>
              </a:ext>
            </a:extLst>
          </p:cNvPr>
          <p:cNvSpPr txBox="1"/>
          <p:nvPr/>
        </p:nvSpPr>
        <p:spPr>
          <a:xfrm>
            <a:off x="639096" y="1386349"/>
            <a:ext cx="11139949" cy="2862322"/>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Specific linear order of nucleotides (in DNA or RNA) or amino acids (in proteins) that determines the structure and function of these biomolecules.</a:t>
            </a:r>
          </a:p>
          <a:p>
            <a:endParaRPr lang="en-GB" sz="2000"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DNA Sequence</a:t>
            </a:r>
            <a:r>
              <a:rPr lang="en-GB" sz="2000" dirty="0">
                <a:latin typeface="Arial" panose="020B0604020202020204" pitchFamily="34" charset="0"/>
                <a:cs typeface="Arial" panose="020B0604020202020204" pitchFamily="34" charset="0"/>
              </a:rPr>
              <a:t>: The arrangement of bases (</a:t>
            </a:r>
            <a:r>
              <a:rPr lang="en-GB" sz="2000" dirty="0" err="1">
                <a:latin typeface="Arial" panose="020B0604020202020204" pitchFamily="34" charset="0"/>
                <a:cs typeface="Arial" panose="020B0604020202020204" pitchFamily="34" charset="0"/>
              </a:rPr>
              <a:t>adeniine</a:t>
            </a:r>
            <a:r>
              <a:rPr lang="en-GB" sz="2000" dirty="0">
                <a:latin typeface="Arial" panose="020B0604020202020204" pitchFamily="34" charset="0"/>
                <a:cs typeface="Arial" panose="020B0604020202020204" pitchFamily="34" charset="0"/>
              </a:rPr>
              <a:t> [A], thymine [T] cytosine [C], guanine [G]).</a:t>
            </a:r>
          </a:p>
          <a:p>
            <a:r>
              <a:rPr lang="en-GB" sz="2000" b="1" dirty="0">
                <a:latin typeface="Arial" panose="020B0604020202020204" pitchFamily="34" charset="0"/>
                <a:cs typeface="Arial" panose="020B0604020202020204" pitchFamily="34" charset="0"/>
              </a:rPr>
              <a:t>RNA Sequence</a:t>
            </a:r>
            <a:r>
              <a:rPr lang="en-GB" sz="2000" dirty="0">
                <a:latin typeface="Arial" panose="020B0604020202020204" pitchFamily="34" charset="0"/>
                <a:cs typeface="Arial" panose="020B0604020202020204" pitchFamily="34" charset="0"/>
              </a:rPr>
              <a:t>: The arrangement of bases (adenine [A], uracil [U], cytosine [C], guanine [G]).</a:t>
            </a:r>
          </a:p>
          <a:p>
            <a:r>
              <a:rPr lang="en-GB" sz="2000" b="1" dirty="0">
                <a:latin typeface="Arial" panose="020B0604020202020204" pitchFamily="34" charset="0"/>
                <a:cs typeface="Arial" panose="020B0604020202020204" pitchFamily="34" charset="0"/>
              </a:rPr>
              <a:t>Protein Sequence</a:t>
            </a:r>
            <a:r>
              <a:rPr lang="en-GB" sz="2000" dirty="0">
                <a:latin typeface="Arial" panose="020B0604020202020204" pitchFamily="34" charset="0"/>
                <a:cs typeface="Arial" panose="020B0604020202020204" pitchFamily="34" charset="0"/>
              </a:rPr>
              <a:t>: The arrangement of amino acids in a polypeptide chain.</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Sequences encode genetic information and are fundamental to biological processes like replication, transcription, and translation.  </a:t>
            </a:r>
          </a:p>
        </p:txBody>
      </p:sp>
      <p:pic>
        <p:nvPicPr>
          <p:cNvPr id="1026" name="Picture 2" descr="The DNA, RNA and Proteins">
            <a:extLst>
              <a:ext uri="{FF2B5EF4-FFF2-40B4-BE49-F238E27FC236}">
                <a16:creationId xmlns:a16="http://schemas.microsoft.com/office/drawing/2014/main" id="{3DCC3557-567E-4F7C-F01B-BF5A1829E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7832" y="4574858"/>
            <a:ext cx="4562475"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880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53CF0-4F0F-1AC8-C734-1FED7E5168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67D67-8091-5034-E99A-2ABD015E6570}"/>
              </a:ext>
            </a:extLst>
          </p:cNvPr>
          <p:cNvSpPr>
            <a:spLocks noGrp="1"/>
          </p:cNvSpPr>
          <p:nvPr>
            <p:ph type="title"/>
          </p:nvPr>
        </p:nvSpPr>
        <p:spPr>
          <a:xfrm>
            <a:off x="838200" y="925563"/>
            <a:ext cx="10515600" cy="4138049"/>
          </a:xfrm>
        </p:spPr>
        <p:txBody>
          <a:bodyPr>
            <a:normAutofit/>
          </a:bodyPr>
          <a:lstStyle/>
          <a:p>
            <a:pPr algn="ctr"/>
            <a:r>
              <a:rPr lang="en-GB" sz="4800" dirty="0">
                <a:solidFill>
                  <a:schemeClr val="accent1">
                    <a:lumMod val="75000"/>
                  </a:schemeClr>
                </a:solidFill>
                <a:latin typeface="Arial" panose="020B0604020202020204" pitchFamily="34" charset="0"/>
                <a:cs typeface="Arial" panose="020B0604020202020204" pitchFamily="34" charset="0"/>
              </a:rPr>
              <a:t>Lunch Break</a:t>
            </a:r>
            <a:endParaRPr lang="en-GB" sz="36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367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DB7A0-7BFF-C571-E838-33F6F6A65D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1DDB4-AFFD-4DBC-3095-F28BBF2907E5}"/>
              </a:ext>
            </a:extLst>
          </p:cNvPr>
          <p:cNvSpPr>
            <a:spLocks noGrp="1"/>
          </p:cNvSpPr>
          <p:nvPr>
            <p:ph type="title"/>
          </p:nvPr>
        </p:nvSpPr>
        <p:spPr>
          <a:xfrm>
            <a:off x="838200" y="925563"/>
            <a:ext cx="10515600" cy="4138049"/>
          </a:xfrm>
        </p:spPr>
        <p:txBody>
          <a:bodyPr>
            <a:normAutofit/>
          </a:bodyPr>
          <a:lstStyle/>
          <a:p>
            <a:pPr algn="ctr"/>
            <a:r>
              <a:rPr lang="en-GB" sz="4800" dirty="0">
                <a:solidFill>
                  <a:schemeClr val="accent1">
                    <a:lumMod val="75000"/>
                  </a:schemeClr>
                </a:solidFill>
                <a:latin typeface="Arial" panose="020B0604020202020204" pitchFamily="34" charset="0"/>
                <a:cs typeface="Arial" panose="020B0604020202020204" pitchFamily="34" charset="0"/>
              </a:rPr>
              <a:t>Day 2: Sequence Alignment and Phylogenetic</a:t>
            </a:r>
            <a:br>
              <a:rPr lang="en-GB" sz="4800" dirty="0">
                <a:solidFill>
                  <a:schemeClr val="accent1">
                    <a:lumMod val="75000"/>
                  </a:schemeClr>
                </a:solidFill>
                <a:latin typeface="Arial" panose="020B0604020202020204" pitchFamily="34" charset="0"/>
                <a:cs typeface="Arial" panose="020B0604020202020204" pitchFamily="34" charset="0"/>
              </a:rPr>
            </a:br>
            <a:br>
              <a:rPr lang="en-GB" sz="4800" dirty="0">
                <a:solidFill>
                  <a:schemeClr val="accent1">
                    <a:lumMod val="75000"/>
                  </a:schemeClr>
                </a:solidFill>
                <a:latin typeface="Arial" panose="020B0604020202020204" pitchFamily="34" charset="0"/>
                <a:cs typeface="Arial" panose="020B0604020202020204" pitchFamily="34" charset="0"/>
              </a:rPr>
            </a:br>
            <a:r>
              <a:rPr lang="en-GB" sz="3600" dirty="0">
                <a:solidFill>
                  <a:schemeClr val="accent1">
                    <a:lumMod val="75000"/>
                  </a:schemeClr>
                </a:solidFill>
                <a:latin typeface="Arial" panose="020B0604020202020204" pitchFamily="34" charset="0"/>
                <a:cs typeface="Arial" panose="020B0604020202020204" pitchFamily="34" charset="0"/>
              </a:rPr>
              <a:t>Afternoon Session</a:t>
            </a:r>
          </a:p>
        </p:txBody>
      </p:sp>
    </p:spTree>
    <p:extLst>
      <p:ext uri="{BB962C8B-B14F-4D97-AF65-F5344CB8AC3E}">
        <p14:creationId xmlns:p14="http://schemas.microsoft.com/office/powerpoint/2010/main" val="3185806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38BD-4E64-364E-09ED-1862C7C646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0C4C407-9ADE-FE7A-63D8-3D7173DB492D}"/>
              </a:ext>
            </a:extLst>
          </p:cNvPr>
          <p:cNvSpPr txBox="1"/>
          <p:nvPr/>
        </p:nvSpPr>
        <p:spPr>
          <a:xfrm>
            <a:off x="176981" y="78658"/>
            <a:ext cx="5938684" cy="769441"/>
          </a:xfrm>
          <a:prstGeom prst="rect">
            <a:avLst/>
          </a:prstGeom>
          <a:noFill/>
        </p:spPr>
        <p:txBody>
          <a:bodyPr wrap="square" rtlCol="0">
            <a:spAutoFit/>
          </a:bodyPr>
          <a:lstStyle/>
          <a:p>
            <a:r>
              <a:rPr lang="en-GB" sz="4400" b="1" dirty="0">
                <a:latin typeface="Arial" panose="020B0604020202020204" pitchFamily="34" charset="0"/>
                <a:cs typeface="Arial" panose="020B0604020202020204" pitchFamily="34" charset="0"/>
              </a:rPr>
              <a:t>Outline Day 2</a:t>
            </a:r>
          </a:p>
        </p:txBody>
      </p:sp>
      <p:sp>
        <p:nvSpPr>
          <p:cNvPr id="4" name="TextBox 3">
            <a:extLst>
              <a:ext uri="{FF2B5EF4-FFF2-40B4-BE49-F238E27FC236}">
                <a16:creationId xmlns:a16="http://schemas.microsoft.com/office/drawing/2014/main" id="{EF42B084-E289-89E4-461D-BE58E77F1729}"/>
              </a:ext>
            </a:extLst>
          </p:cNvPr>
          <p:cNvSpPr txBox="1"/>
          <p:nvPr/>
        </p:nvSpPr>
        <p:spPr>
          <a:xfrm>
            <a:off x="334297" y="1300383"/>
            <a:ext cx="11857703" cy="2031325"/>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Afternoon (2-5 pm): </a:t>
            </a:r>
            <a:r>
              <a:rPr lang="en-GB" b="1" dirty="0" err="1">
                <a:latin typeface="Arial" panose="020B0604020202020204" pitchFamily="34" charset="0"/>
                <a:cs typeface="Arial" panose="020B0604020202020204" pitchFamily="34" charset="0"/>
              </a:rPr>
              <a:t>Phylogentics</a:t>
            </a:r>
            <a:endParaRPr lang="en-GB" b="1" dirty="0">
              <a:latin typeface="Arial" panose="020B0604020202020204" pitchFamily="34" charset="0"/>
              <a:cs typeface="Arial" panose="020B0604020202020204" pitchFamily="34" charset="0"/>
            </a:endParaRPr>
          </a:p>
          <a:p>
            <a:pPr lvl="1"/>
            <a:r>
              <a:rPr lang="en-GB" b="1" dirty="0" err="1">
                <a:latin typeface="Arial" panose="020B0604020202020204" pitchFamily="34" charset="0"/>
                <a:cs typeface="Arial" panose="020B0604020202020204" pitchFamily="34" charset="0"/>
              </a:rPr>
              <a:t>Phylogentics</a:t>
            </a:r>
            <a:r>
              <a:rPr lang="en-GB" dirty="0">
                <a:latin typeface="Arial" panose="020B0604020202020204" pitchFamily="34" charset="0"/>
                <a:cs typeface="Arial" panose="020B0604020202020204" pitchFamily="34" charset="0"/>
              </a:rPr>
              <a:t>:</a:t>
            </a:r>
          </a:p>
          <a:p>
            <a:pPr marL="1257300" lvl="2" indent="-342900">
              <a:buFont typeface="Wingdings" panose="05000000000000000000" pitchFamily="2" charset="2"/>
              <a:buChar char="§"/>
            </a:pPr>
            <a:r>
              <a:rPr lang="en-GB" dirty="0">
                <a:latin typeface="Arial" panose="020B0604020202020204" pitchFamily="34" charset="0"/>
                <a:cs typeface="Arial" panose="020B0604020202020204" pitchFamily="34" charset="0"/>
              </a:rPr>
              <a:t>Introduction to </a:t>
            </a:r>
            <a:r>
              <a:rPr lang="en-GB" dirty="0" err="1">
                <a:latin typeface="Arial" panose="020B0604020202020204" pitchFamily="34" charset="0"/>
                <a:cs typeface="Arial" panose="020B0604020202020204" pitchFamily="34" charset="0"/>
              </a:rPr>
              <a:t>Phylogentics</a:t>
            </a:r>
            <a:r>
              <a:rPr lang="en-GB" dirty="0">
                <a:latin typeface="Arial" panose="020B0604020202020204" pitchFamily="34" charset="0"/>
                <a:cs typeface="Arial" panose="020B0604020202020204" pitchFamily="34" charset="0"/>
              </a:rPr>
              <a:t> tree concept, and significance in evolution biology.</a:t>
            </a:r>
          </a:p>
          <a:p>
            <a:pPr lvl="1"/>
            <a:r>
              <a:rPr lang="en-GB" b="1" dirty="0">
                <a:latin typeface="Arial" panose="020B0604020202020204" pitchFamily="34" charset="0"/>
                <a:cs typeface="Arial" panose="020B0604020202020204" pitchFamily="34" charset="0"/>
              </a:rPr>
              <a:t>Practical Session:</a:t>
            </a:r>
          </a:p>
          <a:p>
            <a:pPr marL="1257300" lvl="2" indent="-342900">
              <a:buFont typeface="Wingdings" panose="05000000000000000000" pitchFamily="2" charset="2"/>
              <a:buChar char="§"/>
            </a:pPr>
            <a:r>
              <a:rPr lang="en-GB" dirty="0">
                <a:latin typeface="Arial" panose="020B0604020202020204" pitchFamily="34" charset="0"/>
                <a:cs typeface="Arial" panose="020B0604020202020204" pitchFamily="34" charset="0"/>
              </a:rPr>
              <a:t>Construct </a:t>
            </a:r>
            <a:r>
              <a:rPr lang="en-GB" dirty="0" err="1">
                <a:latin typeface="Arial" panose="020B0604020202020204" pitchFamily="34" charset="0"/>
                <a:cs typeface="Arial" panose="020B0604020202020204" pitchFamily="34" charset="0"/>
              </a:rPr>
              <a:t>phylogentics</a:t>
            </a:r>
            <a:r>
              <a:rPr lang="en-GB" dirty="0">
                <a:latin typeface="Arial" panose="020B0604020202020204" pitchFamily="34" charset="0"/>
                <a:cs typeface="Arial" panose="020B0604020202020204" pitchFamily="34" charset="0"/>
              </a:rPr>
              <a:t> trees using </a:t>
            </a:r>
            <a:r>
              <a:rPr lang="en-GB" dirty="0" err="1">
                <a:latin typeface="Arial" panose="020B0604020202020204" pitchFamily="34" charset="0"/>
                <a:cs typeface="Arial" panose="020B0604020202020204" pitchFamily="34" charset="0"/>
              </a:rPr>
              <a:t>Clustal</a:t>
            </a:r>
            <a:r>
              <a:rPr lang="en-GB" dirty="0">
                <a:latin typeface="Arial" panose="020B0604020202020204" pitchFamily="34" charset="0"/>
                <a:cs typeface="Arial" panose="020B0604020202020204" pitchFamily="34" charset="0"/>
              </a:rPr>
              <a:t> Omega (web-based) starting from multiple sequence alignments.</a:t>
            </a:r>
          </a:p>
          <a:p>
            <a:pPr marL="1257300" lvl="2" indent="-342900">
              <a:buFont typeface="Wingdings" panose="05000000000000000000" pitchFamily="2" charset="2"/>
              <a:buChar char="§"/>
            </a:pPr>
            <a:r>
              <a:rPr lang="en-GB" dirty="0">
                <a:latin typeface="Arial" panose="020B0604020202020204" pitchFamily="34" charset="0"/>
                <a:cs typeface="Arial" panose="020B0604020202020204" pitchFamily="34" charset="0"/>
              </a:rPr>
              <a:t>Code with python</a:t>
            </a:r>
          </a:p>
        </p:txBody>
      </p:sp>
    </p:spTree>
    <p:extLst>
      <p:ext uri="{BB962C8B-B14F-4D97-AF65-F5344CB8AC3E}">
        <p14:creationId xmlns:p14="http://schemas.microsoft.com/office/powerpoint/2010/main" val="3261309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8082" y="94865"/>
            <a:ext cx="9144000" cy="1071563"/>
          </a:xfrm>
        </p:spPr>
        <p:txBody>
          <a:bodyPr>
            <a:normAutofit/>
          </a:bodyPr>
          <a:lstStyle/>
          <a:p>
            <a:pPr algn="ctr"/>
            <a:r>
              <a:rPr lang="en-IN" sz="4400" b="1" dirty="0">
                <a:latin typeface="Arial" panose="020B0604020202020204" pitchFamily="34" charset="0"/>
                <a:cs typeface="Arial" panose="020B0604020202020204" pitchFamily="34" charset="0"/>
              </a:rPr>
              <a:t>Phylogenetic tree</a:t>
            </a:r>
          </a:p>
        </p:txBody>
      </p:sp>
      <p:pic>
        <p:nvPicPr>
          <p:cNvPr id="4" name="Picture 3"/>
          <p:cNvPicPr>
            <a:picLocks noChangeAspect="1"/>
          </p:cNvPicPr>
          <p:nvPr/>
        </p:nvPicPr>
        <p:blipFill>
          <a:blip r:embed="rId2"/>
          <a:stretch>
            <a:fillRect/>
          </a:stretch>
        </p:blipFill>
        <p:spPr>
          <a:xfrm>
            <a:off x="2492122" y="2035277"/>
            <a:ext cx="6951558" cy="3769289"/>
          </a:xfrm>
          <a:prstGeom prst="rect">
            <a:avLst/>
          </a:prstGeom>
        </p:spPr>
      </p:pic>
    </p:spTree>
    <p:extLst>
      <p:ext uri="{BB962C8B-B14F-4D97-AF65-F5344CB8AC3E}">
        <p14:creationId xmlns:p14="http://schemas.microsoft.com/office/powerpoint/2010/main" val="188874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93238"/>
            <a:ext cx="10515600" cy="4351338"/>
          </a:xfrm>
        </p:spPr>
        <p:txBody>
          <a:bodyPr/>
          <a:lstStyle/>
          <a:p>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phylogenetic tree</a:t>
            </a:r>
            <a:r>
              <a:rPr lang="en-US" dirty="0">
                <a:latin typeface="Arial" panose="020B0604020202020204" pitchFamily="34" charset="0"/>
                <a:cs typeface="Arial" panose="020B0604020202020204" pitchFamily="34" charset="0"/>
              </a:rPr>
              <a:t> is a diagram that represents evolutionary relationships among organisms based on the similarities and differences in their genetic and evolutionary characteristics</a:t>
            </a:r>
          </a:p>
          <a:p>
            <a:r>
              <a:rPr lang="en-US" dirty="0">
                <a:latin typeface="Arial" panose="020B0604020202020204" pitchFamily="34" charset="0"/>
                <a:cs typeface="Arial" panose="020B0604020202020204" pitchFamily="34" charset="0"/>
              </a:rPr>
              <a:t>The pattern of branching in a phylogenetic tree reflects how species or other groups evolved from a series of common ancestors.</a:t>
            </a:r>
          </a:p>
          <a:p>
            <a:r>
              <a:rPr lang="en-US" dirty="0">
                <a:latin typeface="Arial" panose="020B0604020202020204" pitchFamily="34" charset="0"/>
                <a:cs typeface="Arial" panose="020B0604020202020204" pitchFamily="34" charset="0"/>
              </a:rPr>
              <a:t>The phylogenetic tree is also called the “Tree of Life” or “</a:t>
            </a:r>
            <a:r>
              <a:rPr lang="en-US" dirty="0" err="1">
                <a:latin typeface="Arial" panose="020B0604020202020204" pitchFamily="34" charset="0"/>
                <a:cs typeface="Arial" panose="020B0604020202020204" pitchFamily="34" charset="0"/>
              </a:rPr>
              <a:t>Dendrogram</a:t>
            </a:r>
            <a:r>
              <a:rPr lang="en-US" dirty="0">
                <a:latin typeface="Arial" panose="020B0604020202020204" pitchFamily="34" charset="0"/>
                <a:cs typeface="Arial" panose="020B0604020202020204" pitchFamily="34" charset="0"/>
              </a:rPr>
              <a:t>” </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0582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41858" y="531707"/>
            <a:ext cx="9609831" cy="5148124"/>
          </a:xfrm>
          <a:prstGeom prst="rect">
            <a:avLst/>
          </a:prstGeom>
        </p:spPr>
      </p:pic>
    </p:spTree>
    <p:extLst>
      <p:ext uri="{BB962C8B-B14F-4D97-AF65-F5344CB8AC3E}">
        <p14:creationId xmlns:p14="http://schemas.microsoft.com/office/powerpoint/2010/main" val="3393017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19" y="0"/>
            <a:ext cx="8596668" cy="1320800"/>
          </a:xfrm>
        </p:spPr>
        <p:txBody>
          <a:bodyPr>
            <a:normAutofit fontScale="90000"/>
          </a:bodyPr>
          <a:lstStyle/>
          <a:p>
            <a:r>
              <a:rPr lang="en-US" b="1" dirty="0">
                <a:latin typeface="Arial" panose="020B0604020202020204" pitchFamily="34" charset="0"/>
                <a:cs typeface="Arial" panose="020B0604020202020204" pitchFamily="34" charset="0"/>
              </a:rPr>
              <a:t>Importance of Phylogenetic Tree</a:t>
            </a:r>
            <a:br>
              <a:rPr lang="en-US" b="1" dirty="0">
                <a:latin typeface="Arial" panose="020B0604020202020204" pitchFamily="34" charset="0"/>
                <a:cs typeface="Arial" panose="020B0604020202020204" pitchFamily="34" charset="0"/>
              </a:rPr>
            </a:br>
            <a:endParaRPr lang="en-IN"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320801"/>
            <a:ext cx="8596668" cy="4720562"/>
          </a:xfrm>
        </p:spPr>
        <p:txBody>
          <a:bodyPr>
            <a:normAutofit fontScale="77500" lnSpcReduction="20000"/>
          </a:bodyPr>
          <a:lstStyle/>
          <a:p>
            <a:r>
              <a:rPr lang="en-US" dirty="0">
                <a:latin typeface="Arial" panose="020B0604020202020204" pitchFamily="34" charset="0"/>
                <a:cs typeface="Arial" panose="020B0604020202020204" pitchFamily="34" charset="0"/>
              </a:rPr>
              <a:t>It is the fundamental tool to derive their most-useful evidence from the fields of anatomy, embryology, </a:t>
            </a:r>
            <a:r>
              <a:rPr lang="en-US" dirty="0" err="1">
                <a:latin typeface="Arial" panose="020B0604020202020204" pitchFamily="34" charset="0"/>
                <a:cs typeface="Arial" panose="020B0604020202020204" pitchFamily="34" charset="0"/>
              </a:rPr>
              <a:t>palaeontology</a:t>
            </a:r>
            <a:r>
              <a:rPr lang="en-US" dirty="0">
                <a:latin typeface="Arial" panose="020B0604020202020204" pitchFamily="34" charset="0"/>
                <a:cs typeface="Arial" panose="020B0604020202020204" pitchFamily="34" charset="0"/>
              </a:rPr>
              <a:t> and molecular genetics. Other significances of the phylogenetic tree are:</a:t>
            </a:r>
          </a:p>
          <a:p>
            <a:r>
              <a:rPr lang="en-US" dirty="0">
                <a:latin typeface="Arial" panose="020B0604020202020204" pitchFamily="34" charset="0"/>
                <a:cs typeface="Arial" panose="020B0604020202020204" pitchFamily="34" charset="0"/>
              </a:rPr>
              <a:t>Used in the search for a new species.</a:t>
            </a:r>
          </a:p>
          <a:p>
            <a:r>
              <a:rPr lang="en-US" dirty="0">
                <a:latin typeface="Arial" panose="020B0604020202020204" pitchFamily="34" charset="0"/>
                <a:cs typeface="Arial" panose="020B0604020202020204" pitchFamily="34" charset="0"/>
              </a:rPr>
              <a:t>Used to study evolutionary histories.</a:t>
            </a:r>
          </a:p>
          <a:p>
            <a:r>
              <a:rPr lang="en-US" dirty="0">
                <a:latin typeface="Arial" panose="020B0604020202020204" pitchFamily="34" charset="0"/>
                <a:cs typeface="Arial" panose="020B0604020202020204" pitchFamily="34" charset="0"/>
              </a:rPr>
              <a:t>To study how the species were spread geographically.</a:t>
            </a:r>
          </a:p>
          <a:p>
            <a:r>
              <a:rPr lang="en-US" dirty="0">
                <a:latin typeface="Arial" panose="020B0604020202020204" pitchFamily="34" charset="0"/>
                <a:cs typeface="Arial" panose="020B0604020202020204" pitchFamily="34" charset="0"/>
              </a:rPr>
              <a:t>To study the common ancestors of extant and extinct species.</a:t>
            </a:r>
          </a:p>
          <a:p>
            <a:r>
              <a:rPr lang="en-US" dirty="0">
                <a:latin typeface="Arial" panose="020B0604020202020204" pitchFamily="34" charset="0"/>
                <a:cs typeface="Arial" panose="020B0604020202020204" pitchFamily="34" charset="0"/>
              </a:rPr>
              <a:t>It is used to identify the most recent common ancestors and to recognize how closely related species are.</a:t>
            </a:r>
          </a:p>
          <a:p>
            <a:r>
              <a:rPr lang="en-US" dirty="0">
                <a:latin typeface="Arial" panose="020B0604020202020204" pitchFamily="34" charset="0"/>
                <a:cs typeface="Arial" panose="020B0604020202020204" pitchFamily="34" charset="0"/>
              </a:rPr>
              <a:t>To relate the milestones of the evolution of major life forms to the tree of life.</a:t>
            </a:r>
          </a:p>
          <a:p>
            <a:r>
              <a:rPr lang="en-US" dirty="0">
                <a:latin typeface="Arial" panose="020B0604020202020204" pitchFamily="34" charset="0"/>
                <a:cs typeface="Arial" panose="020B0604020202020204" pitchFamily="34" charset="0"/>
              </a:rPr>
              <a:t>To represent evolutionary relationships between organisms that are believed to have some common ancestry.</a:t>
            </a:r>
          </a:p>
          <a:p>
            <a:r>
              <a:rPr lang="en-US" dirty="0">
                <a:latin typeface="Arial" panose="020B0604020202020204" pitchFamily="34" charset="0"/>
                <a:cs typeface="Arial" panose="020B0604020202020204" pitchFamily="34" charset="0"/>
              </a:rPr>
              <a:t>With the help of the phylogenetic tree, the infectious microbes can be traced along with their evolutionary histories.</a:t>
            </a:r>
          </a:p>
          <a:p>
            <a:pPr marL="0" indent="0">
              <a:lnSpc>
                <a:spcPct val="120000"/>
              </a:lnSpc>
              <a:buNone/>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380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01362" y="422236"/>
            <a:ext cx="7593244" cy="5312059"/>
          </a:xfrm>
          <a:prstGeom prst="rect">
            <a:avLst/>
          </a:prstGeom>
        </p:spPr>
      </p:pic>
    </p:spTree>
    <p:extLst>
      <p:ext uri="{BB962C8B-B14F-4D97-AF65-F5344CB8AC3E}">
        <p14:creationId xmlns:p14="http://schemas.microsoft.com/office/powerpoint/2010/main" val="950839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92569" y="766916"/>
            <a:ext cx="9068234" cy="5326153"/>
          </a:xfrm>
          <a:prstGeom prst="rect">
            <a:avLst/>
          </a:prstGeom>
        </p:spPr>
      </p:pic>
    </p:spTree>
    <p:extLst>
      <p:ext uri="{BB962C8B-B14F-4D97-AF65-F5344CB8AC3E}">
        <p14:creationId xmlns:p14="http://schemas.microsoft.com/office/powerpoint/2010/main" val="2021595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97015" y="351165"/>
            <a:ext cx="5729584" cy="6332699"/>
          </a:xfrm>
          <a:prstGeom prst="rect">
            <a:avLst/>
          </a:prstGeom>
        </p:spPr>
      </p:pic>
    </p:spTree>
    <p:extLst>
      <p:ext uri="{BB962C8B-B14F-4D97-AF65-F5344CB8AC3E}">
        <p14:creationId xmlns:p14="http://schemas.microsoft.com/office/powerpoint/2010/main" val="2326780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190C9-CFAE-68DC-C178-7EDAA2C561F8}"/>
            </a:ext>
          </a:extLst>
        </p:cNvPr>
        <p:cNvGrpSpPr/>
        <p:nvPr/>
      </p:nvGrpSpPr>
      <p:grpSpPr>
        <a:xfrm>
          <a:off x="0" y="0"/>
          <a:ext cx="0" cy="0"/>
          <a:chOff x="0" y="0"/>
          <a:chExt cx="0" cy="0"/>
        </a:xfrm>
      </p:grpSpPr>
      <p:sp>
        <p:nvSpPr>
          <p:cNvPr id="3" name="object 6" descr="$PPTXTitle">
            <a:extLst>
              <a:ext uri="{FF2B5EF4-FFF2-40B4-BE49-F238E27FC236}">
                <a16:creationId xmlns:a16="http://schemas.microsoft.com/office/drawing/2014/main" id="{A2FD6981-0316-6FE8-2EA5-63AD415EB028}"/>
              </a:ext>
            </a:extLst>
          </p:cNvPr>
          <p:cNvSpPr txBox="1">
            <a:spLocks/>
          </p:cNvSpPr>
          <p:nvPr/>
        </p:nvSpPr>
        <p:spPr>
          <a:xfrm>
            <a:off x="589937" y="279919"/>
            <a:ext cx="9782269" cy="690574"/>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GB" b="1" spc="65" dirty="0">
                <a:latin typeface="Arial" panose="020B0604020202020204" pitchFamily="34" charset="0"/>
                <a:cs typeface="Arial" panose="020B0604020202020204" pitchFamily="34" charset="0"/>
              </a:rPr>
              <a:t>Examples of Sequences?</a:t>
            </a:r>
            <a:endParaRPr lang="en-GB"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C9B1662-38CB-A292-482E-CFF097589794}"/>
              </a:ext>
            </a:extLst>
          </p:cNvPr>
          <p:cNvSpPr txBox="1"/>
          <p:nvPr/>
        </p:nvSpPr>
        <p:spPr>
          <a:xfrm>
            <a:off x="639096" y="1386349"/>
            <a:ext cx="11139949" cy="2554545"/>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DNA Sequence: order of nucleotide bases (adenine, thymine, cytosine, guanine)</a:t>
            </a:r>
          </a:p>
          <a:p>
            <a:r>
              <a:rPr lang="en-GB" sz="2000" dirty="0">
                <a:latin typeface="Arial" panose="020B0604020202020204" pitchFamily="34" charset="0"/>
                <a:cs typeface="Arial" panose="020B0604020202020204" pitchFamily="34" charset="0"/>
              </a:rPr>
              <a:t>Example. </a:t>
            </a:r>
            <a:r>
              <a:rPr lang="en-GB" sz="2000" dirty="0">
                <a:solidFill>
                  <a:schemeClr val="accent6"/>
                </a:solidFill>
                <a:latin typeface="Arial" panose="020B0604020202020204" pitchFamily="34" charset="0"/>
                <a:cs typeface="Arial" panose="020B0604020202020204" pitchFamily="34" charset="0"/>
              </a:rPr>
              <a:t>ATCGTACGGA</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RNA Sequence: Similar to, DNA1 but thymine (T) is replaced by uracil (U) 'in RNA.</a:t>
            </a:r>
          </a:p>
          <a:p>
            <a:r>
              <a:rPr lang="en-GB" sz="2000" dirty="0">
                <a:latin typeface="Arial" panose="020B0604020202020204" pitchFamily="34" charset="0"/>
                <a:cs typeface="Arial" panose="020B0604020202020204" pitchFamily="34" charset="0"/>
              </a:rPr>
              <a:t>Example: </a:t>
            </a:r>
            <a:r>
              <a:rPr lang="en-GB" sz="2000" dirty="0">
                <a:solidFill>
                  <a:schemeClr val="accent6"/>
                </a:solidFill>
                <a:latin typeface="Arial" panose="020B0604020202020204" pitchFamily="34" charset="0"/>
                <a:cs typeface="Arial" panose="020B0604020202020204" pitchFamily="34" charset="0"/>
              </a:rPr>
              <a:t>AUCGAUCGGA</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Protein Sequence: order ,of amino acids (e.g., methionine, alanine, </a:t>
            </a:r>
            <a:r>
              <a:rPr lang="en-GB" sz="2000" dirty="0" err="1">
                <a:latin typeface="Arial" panose="020B0604020202020204" pitchFamily="34" charset="0"/>
                <a:cs typeface="Arial" panose="020B0604020202020204" pitchFamily="34" charset="0"/>
              </a:rPr>
              <a:t>leucine,,glycine</a:t>
            </a:r>
            <a:r>
              <a:rPr lang="en-GB" sz="2000" dirty="0">
                <a:latin typeface="Arial" panose="020B0604020202020204" pitchFamily="34" charset="0"/>
                <a:cs typeface="Arial" panose="020B0604020202020204" pitchFamily="34" charset="0"/>
              </a:rPr>
              <a:t>)</a:t>
            </a:r>
          </a:p>
          <a:p>
            <a:r>
              <a:rPr lang="en-GB" sz="2000" dirty="0">
                <a:latin typeface="Arial" panose="020B0604020202020204" pitchFamily="34" charset="0"/>
                <a:cs typeface="Arial" panose="020B0604020202020204" pitchFamily="34" charset="0"/>
              </a:rPr>
              <a:t>Example· MET-ALA-LEU-GLV</a:t>
            </a:r>
          </a:p>
        </p:txBody>
      </p:sp>
      <p:pic>
        <p:nvPicPr>
          <p:cNvPr id="2050" name="Picture 2" descr="RNA Sequencing">
            <a:extLst>
              <a:ext uri="{FF2B5EF4-FFF2-40B4-BE49-F238E27FC236}">
                <a16:creationId xmlns:a16="http://schemas.microsoft.com/office/drawing/2014/main" id="{B4B720DB-40A1-C4FC-F8E8-191511AC7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948" y="4270390"/>
            <a:ext cx="4118292" cy="196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16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277" y="369277"/>
            <a:ext cx="8904725" cy="5672085"/>
          </a:xfrm>
        </p:spPr>
        <p:txBody>
          <a:bodyPr>
            <a:normAutofit fontScale="92500"/>
          </a:bodyPr>
          <a:lstStyle/>
          <a:p>
            <a:pPr marL="0" indent="0">
              <a:buNone/>
            </a:pPr>
            <a:r>
              <a:rPr lang="en-US" b="1" dirty="0">
                <a:latin typeface="Arial" panose="020B0604020202020204" pitchFamily="34" charset="0"/>
                <a:cs typeface="Arial" panose="020B0604020202020204" pitchFamily="34" charset="0"/>
              </a:rPr>
              <a:t>Rooted tree: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rooted tree is described as a phylogenetic tree sharing the common ancestor on the node. Therefore the classification ends at one point usually on the node which is the common ancestor of all the branches of the tree. </a:t>
            </a:r>
          </a:p>
          <a:p>
            <a:endParaRPr lang="en-US"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Unrooted tree: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Contrary to the rooted tree, the non-rooted tree doesn’t have a common ancestor. The unrooted phylogenetic tree is always prepared from the rooted tree by excluding the common ancestor or the node of the tree. </a:t>
            </a:r>
            <a:endParaRPr lang="en-IN"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841032" y="1764638"/>
            <a:ext cx="3300782" cy="4038286"/>
          </a:xfrm>
          <a:prstGeom prst="rect">
            <a:avLst/>
          </a:prstGeom>
        </p:spPr>
      </p:pic>
    </p:spTree>
    <p:extLst>
      <p:ext uri="{BB962C8B-B14F-4D97-AF65-F5344CB8AC3E}">
        <p14:creationId xmlns:p14="http://schemas.microsoft.com/office/powerpoint/2010/main" val="242893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9615" y="280912"/>
            <a:ext cx="8834387" cy="5540200"/>
          </a:xfrm>
        </p:spPr>
        <p:txBody>
          <a:bodyPr>
            <a:normAutofit/>
          </a:bodyPr>
          <a:lstStyle/>
          <a:p>
            <a:pPr marL="0" indent="0">
              <a:buNone/>
            </a:pPr>
            <a:r>
              <a:rPr lang="en-US" sz="2400" b="1" dirty="0">
                <a:latin typeface="Arial" panose="020B0604020202020204" pitchFamily="34" charset="0"/>
                <a:cs typeface="Arial" panose="020B0604020202020204" pitchFamily="34" charset="0"/>
              </a:rPr>
              <a:t>Bifurcating tree</a:t>
            </a:r>
          </a:p>
          <a:p>
            <a:r>
              <a:rPr lang="en-US" sz="2400" dirty="0">
                <a:latin typeface="Arial" panose="020B0604020202020204" pitchFamily="34" charset="0"/>
                <a:cs typeface="Arial" panose="020B0604020202020204" pitchFamily="34" charset="0"/>
              </a:rPr>
              <a:t>The phylogenetic tree only has two branches or we can say leaves are known as bifurcating trees. It is also classified in rooted bifurcation trees and unrooted bifurcating trees. </a:t>
            </a:r>
          </a:p>
          <a:p>
            <a:pPr marL="0" indent="0" fontAlgn="base">
              <a:buNone/>
            </a:pPr>
            <a:r>
              <a:rPr lang="en-US" sz="2400" b="1" dirty="0" err="1">
                <a:latin typeface="Arial" panose="020B0604020202020204" pitchFamily="34" charset="0"/>
                <a:cs typeface="Arial" panose="020B0604020202020204" pitchFamily="34" charset="0"/>
              </a:rPr>
              <a:t>Multifurcating</a:t>
            </a:r>
            <a:r>
              <a:rPr lang="en-US" sz="2400" b="1" dirty="0">
                <a:latin typeface="Arial" panose="020B0604020202020204" pitchFamily="34" charset="0"/>
                <a:cs typeface="Arial" panose="020B0604020202020204" pitchFamily="34" charset="0"/>
              </a:rPr>
              <a:t> tree: </a:t>
            </a:r>
            <a:endParaRPr lang="en-US" sz="2400" dirty="0">
              <a:latin typeface="Arial" panose="020B0604020202020204" pitchFamily="34" charset="0"/>
              <a:cs typeface="Arial" panose="020B0604020202020204" pitchFamily="34" charset="0"/>
            </a:endParaRPr>
          </a:p>
          <a:p>
            <a:pPr fontAlgn="base"/>
            <a:r>
              <a:rPr lang="en-US" sz="2400" dirty="0">
                <a:latin typeface="Arial" panose="020B0604020202020204" pitchFamily="34" charset="0"/>
                <a:cs typeface="Arial" panose="020B0604020202020204" pitchFamily="34" charset="0"/>
              </a:rPr>
              <a:t>The multifurcating tree is described as having multiple branches on a single node. Again, it is classified into a rooted multifurcating tree and an unrooted multifurcating tree. </a:t>
            </a:r>
          </a:p>
          <a:p>
            <a:pPr marL="0" indent="0">
              <a:buNone/>
            </a:pPr>
            <a:endParaRPr lang="en-IN" sz="24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39615" y="3772708"/>
            <a:ext cx="4820694" cy="2804380"/>
          </a:xfrm>
          <a:prstGeom prst="rect">
            <a:avLst/>
          </a:prstGeom>
        </p:spPr>
      </p:pic>
      <p:pic>
        <p:nvPicPr>
          <p:cNvPr id="5" name="Picture 4"/>
          <p:cNvPicPr>
            <a:picLocks noChangeAspect="1"/>
          </p:cNvPicPr>
          <p:nvPr/>
        </p:nvPicPr>
        <p:blipFill>
          <a:blip r:embed="rId3"/>
          <a:stretch>
            <a:fillRect/>
          </a:stretch>
        </p:blipFill>
        <p:spPr>
          <a:xfrm>
            <a:off x="5934443" y="3772708"/>
            <a:ext cx="4433850" cy="2677625"/>
          </a:xfrm>
          <a:prstGeom prst="rect">
            <a:avLst/>
          </a:prstGeom>
        </p:spPr>
      </p:pic>
    </p:spTree>
    <p:extLst>
      <p:ext uri="{BB962C8B-B14F-4D97-AF65-F5344CB8AC3E}">
        <p14:creationId xmlns:p14="http://schemas.microsoft.com/office/powerpoint/2010/main" val="4027187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599"/>
            <a:ext cx="6954389" cy="6002215"/>
          </a:xfrm>
        </p:spPr>
        <p:txBody>
          <a:bodyPr>
            <a:normAutofit/>
          </a:bodyPr>
          <a:lstStyle/>
          <a:p>
            <a:pPr algn="just" fontAlgn="base"/>
            <a:r>
              <a:rPr lang="en-US" sz="2400" dirty="0">
                <a:solidFill>
                  <a:schemeClr val="tx1"/>
                </a:solidFill>
                <a:latin typeface="Arial" panose="020B0604020202020204" pitchFamily="34" charset="0"/>
                <a:cs typeface="Arial" panose="020B0604020202020204" pitchFamily="34" charset="0"/>
              </a:rPr>
              <a:t>In phylogeny, the node is also known as a “clade” as well. Though there are so many different variations of the phylogenetic tree, every method of making a tree depicts the same type of information. Take a look at various trees shown in the figure </a:t>
            </a:r>
            <a:br>
              <a:rPr lang="en-US" sz="2400" dirty="0">
                <a:solidFill>
                  <a:schemeClr val="tx1"/>
                </a:solidFill>
                <a:latin typeface="Arial" panose="020B0604020202020204" pitchFamily="34" charset="0"/>
                <a:cs typeface="Arial" panose="020B0604020202020204" pitchFamily="34" charset="0"/>
              </a:rPr>
            </a:br>
            <a:br>
              <a:rPr lang="en-US" sz="2400" dirty="0">
                <a:solidFill>
                  <a:schemeClr val="tx1"/>
                </a:solidFill>
                <a:latin typeface="Arial" panose="020B0604020202020204" pitchFamily="34" charset="0"/>
                <a:cs typeface="Arial" panose="020B0604020202020204" pitchFamily="34" charset="0"/>
              </a:rPr>
            </a:br>
            <a:r>
              <a:rPr lang="en-US" sz="2400" dirty="0">
                <a:solidFill>
                  <a:schemeClr val="tx1"/>
                </a:solidFill>
                <a:latin typeface="Arial" panose="020B0604020202020204" pitchFamily="34" charset="0"/>
                <a:cs typeface="Arial" panose="020B0604020202020204" pitchFamily="34" charset="0"/>
              </a:rPr>
              <a:t>Keep in mind that whatever the shape, topology or structure of the tree is, it must have a common node if rooted and branched. </a:t>
            </a:r>
            <a:br>
              <a:rPr lang="en-US" sz="2400" dirty="0">
                <a:solidFill>
                  <a:schemeClr val="tx1"/>
                </a:solidFill>
                <a:latin typeface="Arial" panose="020B0604020202020204" pitchFamily="34" charset="0"/>
                <a:cs typeface="Arial" panose="020B0604020202020204" pitchFamily="34" charset="0"/>
              </a:rPr>
            </a:br>
            <a:r>
              <a:rPr lang="en-US" sz="2400" dirty="0">
                <a:solidFill>
                  <a:schemeClr val="tx1"/>
                </a:solidFill>
                <a:latin typeface="Arial" panose="020B0604020202020204" pitchFamily="34" charset="0"/>
                <a:cs typeface="Arial" panose="020B0604020202020204" pitchFamily="34" charset="0"/>
              </a:rPr>
              <a:t>To read a tree, start with the tip of the branches and see where the branch ends (the node), based on that information you can depict or conclude which organism is nearer or closer and which are distantly related.</a:t>
            </a:r>
            <a:r>
              <a:rPr lang="en-US" sz="2400"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endParaRPr lang="en-IN" sz="2400" dirty="0">
              <a:solidFill>
                <a:schemeClr val="tx1"/>
              </a:solidFill>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stretch>
            <a:fillRect/>
          </a:stretch>
        </p:blipFill>
        <p:spPr>
          <a:xfrm>
            <a:off x="7751615" y="1278194"/>
            <a:ext cx="4331361" cy="3881437"/>
          </a:xfrm>
          <a:prstGeom prst="rect">
            <a:avLst/>
          </a:prstGeom>
        </p:spPr>
      </p:pic>
    </p:spTree>
    <p:extLst>
      <p:ext uri="{BB962C8B-B14F-4D97-AF65-F5344CB8AC3E}">
        <p14:creationId xmlns:p14="http://schemas.microsoft.com/office/powerpoint/2010/main" val="3018173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panose="020B0604020202020204" pitchFamily="34" charset="0"/>
                <a:cs typeface="Arial" panose="020B0604020202020204" pitchFamily="34" charset="0"/>
              </a:rPr>
              <a:t>Phylogeny in fungus</a:t>
            </a:r>
          </a:p>
        </p:txBody>
      </p:sp>
      <p:pic>
        <p:nvPicPr>
          <p:cNvPr id="6" name="Picture 5"/>
          <p:cNvPicPr>
            <a:picLocks noChangeAspect="1"/>
          </p:cNvPicPr>
          <p:nvPr/>
        </p:nvPicPr>
        <p:blipFill>
          <a:blip r:embed="rId2"/>
          <a:stretch>
            <a:fillRect/>
          </a:stretch>
        </p:blipFill>
        <p:spPr>
          <a:xfrm>
            <a:off x="2148727" y="1969408"/>
            <a:ext cx="5976571" cy="3702210"/>
          </a:xfrm>
          <a:prstGeom prst="rect">
            <a:avLst/>
          </a:prstGeom>
        </p:spPr>
      </p:pic>
    </p:spTree>
    <p:extLst>
      <p:ext uri="{BB962C8B-B14F-4D97-AF65-F5344CB8AC3E}">
        <p14:creationId xmlns:p14="http://schemas.microsoft.com/office/powerpoint/2010/main" val="4211497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Applications of a phylogenetic tree: </a:t>
            </a:r>
            <a:br>
              <a:rPr lang="en-US"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fontScale="92500" lnSpcReduction="10000"/>
          </a:bodyPr>
          <a:lstStyle/>
          <a:p>
            <a:pPr fontAlgn="base"/>
            <a:r>
              <a:rPr lang="en-US" dirty="0">
                <a:latin typeface="Arial" panose="020B0604020202020204" pitchFamily="34" charset="0"/>
                <a:cs typeface="Arial" panose="020B0604020202020204" pitchFamily="34" charset="0"/>
              </a:rPr>
              <a:t>The phylogenetic tree is constructed to make an evolutionary link between various organisms. By doing so, we can get an idea about how and from whom different organisms are evolved. </a:t>
            </a:r>
          </a:p>
          <a:p>
            <a:pPr fontAlgn="base"/>
            <a:r>
              <a:rPr lang="en-US" dirty="0">
                <a:latin typeface="Arial" panose="020B0604020202020204" pitchFamily="34" charset="0"/>
                <a:cs typeface="Arial" panose="020B0604020202020204" pitchFamily="34" charset="0"/>
              </a:rPr>
              <a:t>Also, it helps to classify organisms and species in different taxa and groups based on their DNA sequence and phenotypic similarities and differences. </a:t>
            </a:r>
          </a:p>
          <a:p>
            <a:pPr fontAlgn="base"/>
            <a:r>
              <a:rPr lang="en-US" dirty="0">
                <a:latin typeface="Arial" panose="020B0604020202020204" pitchFamily="34" charset="0"/>
                <a:cs typeface="Arial" panose="020B0604020202020204" pitchFamily="34" charset="0"/>
              </a:rPr>
              <a:t>In addition to this, it is useful to study the force of evolution and characteristics of different organisms. </a:t>
            </a:r>
          </a:p>
          <a:p>
            <a:pPr fontAlgn="base"/>
            <a:r>
              <a:rPr lang="en-US" dirty="0">
                <a:latin typeface="Arial" panose="020B0604020202020204" pitchFamily="34" charset="0"/>
                <a:cs typeface="Arial" panose="020B0604020202020204" pitchFamily="34" charset="0"/>
              </a:rPr>
              <a:t>it is applicable to study the events occurring during the course of evolution and to classify species based on the divergence of structure and function. </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8739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62816" y="369819"/>
            <a:ext cx="6123390" cy="5813452"/>
          </a:xfrm>
          <a:prstGeom prst="rect">
            <a:avLst/>
          </a:prstGeom>
        </p:spPr>
      </p:pic>
    </p:spTree>
    <p:extLst>
      <p:ext uri="{BB962C8B-B14F-4D97-AF65-F5344CB8AC3E}">
        <p14:creationId xmlns:p14="http://schemas.microsoft.com/office/powerpoint/2010/main" val="2719302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1159098" y="498008"/>
            <a:ext cx="9996581" cy="1450757"/>
          </a:xfrm>
        </p:spPr>
        <p:txBody>
          <a:bodyPr/>
          <a:lstStyle/>
          <a:p>
            <a:pPr>
              <a:defRPr/>
            </a:pPr>
            <a:r>
              <a:rPr lang="da-DK" altLang="en-US" dirty="0">
                <a:latin typeface="Arial" panose="020B0604020202020204" pitchFamily="34" charset="0"/>
                <a:cs typeface="Arial" panose="020B0604020202020204" pitchFamily="34" charset="0"/>
              </a:rPr>
              <a:t>Software</a:t>
            </a:r>
          </a:p>
        </p:txBody>
      </p:sp>
      <p:sp>
        <p:nvSpPr>
          <p:cNvPr id="166915" name="Rectangle 3"/>
          <p:cNvSpPr>
            <a:spLocks noGrp="1" noChangeArrowheads="1"/>
          </p:cNvSpPr>
          <p:nvPr>
            <p:ph idx="1"/>
          </p:nvPr>
        </p:nvSpPr>
        <p:spPr>
          <a:xfrm>
            <a:off x="1245511" y="1867337"/>
            <a:ext cx="8670057" cy="2958086"/>
          </a:xfrm>
        </p:spPr>
        <p:txBody>
          <a:bodyPr rtlCol="0">
            <a:normAutofit/>
          </a:bodyPr>
          <a:lstStyle/>
          <a:p>
            <a:pPr>
              <a:buFont typeface="Wingdings" panose="05000000000000000000" pitchFamily="2" charset="2"/>
              <a:buChar char="§"/>
              <a:defRPr/>
            </a:pPr>
            <a:r>
              <a:rPr lang="da-DK" altLang="en-US" sz="1800" dirty="0">
                <a:latin typeface="Arial" panose="020B0604020202020204" pitchFamily="34" charset="0"/>
                <a:cs typeface="Arial" panose="020B0604020202020204" pitchFamily="34" charset="0"/>
              </a:rPr>
              <a:t>Some programs for phylogenetic analysis</a:t>
            </a:r>
          </a:p>
          <a:p>
            <a:pPr>
              <a:buFont typeface="Wingdings" panose="05000000000000000000" pitchFamily="2" charset="2"/>
              <a:buChar char="§"/>
              <a:defRPr/>
            </a:pPr>
            <a:r>
              <a:rPr lang="da-DK" altLang="en-US" sz="1800" dirty="0">
                <a:latin typeface="Arial" panose="020B0604020202020204" pitchFamily="34" charset="0"/>
                <a:cs typeface="Arial" panose="020B0604020202020204" pitchFamily="34" charset="0"/>
              </a:rPr>
              <a:t>A multiple alignment program: </a:t>
            </a:r>
          </a:p>
          <a:p>
            <a:pPr>
              <a:buFont typeface="Wingdings" panose="05000000000000000000" pitchFamily="2" charset="2"/>
              <a:buChar char="§"/>
              <a:defRPr/>
            </a:pPr>
            <a:r>
              <a:rPr lang="da-DK" altLang="en-US" sz="1800" dirty="0">
                <a:latin typeface="Arial" panose="020B0604020202020204" pitchFamily="34" charset="0"/>
                <a:cs typeface="Arial" panose="020B0604020202020204" pitchFamily="34" charset="0"/>
              </a:rPr>
              <a:t>Clustal, T-Coffee, MAFFT, Muscle…</a:t>
            </a:r>
          </a:p>
          <a:p>
            <a:pPr>
              <a:buFont typeface="Wingdings" panose="05000000000000000000" pitchFamily="2" charset="2"/>
              <a:buChar char="§"/>
              <a:defRPr/>
            </a:pPr>
            <a:r>
              <a:rPr lang="da-DK" altLang="en-US" sz="1800" dirty="0">
                <a:latin typeface="Arial" panose="020B0604020202020204" pitchFamily="34" charset="0"/>
                <a:cs typeface="Arial" panose="020B0604020202020204" pitchFamily="34" charset="0"/>
              </a:rPr>
              <a:t>A phylogenetic program: </a:t>
            </a:r>
          </a:p>
          <a:p>
            <a:pPr>
              <a:buFont typeface="Wingdings" panose="05000000000000000000" pitchFamily="2" charset="2"/>
              <a:buChar char="§"/>
              <a:defRPr/>
            </a:pPr>
            <a:r>
              <a:rPr lang="da-DK" altLang="en-US" sz="1800" dirty="0">
                <a:latin typeface="Arial" panose="020B0604020202020204" pitchFamily="34" charset="0"/>
                <a:cs typeface="Arial" panose="020B0604020202020204" pitchFamily="34" charset="0"/>
              </a:rPr>
              <a:t>Phylip, PAUP*, MacClade, BioEdit…</a:t>
            </a:r>
          </a:p>
          <a:p>
            <a:pPr>
              <a:buFont typeface="Wingdings" panose="05000000000000000000" pitchFamily="2" charset="2"/>
              <a:buChar char="§"/>
              <a:defRPr/>
            </a:pPr>
            <a:r>
              <a:rPr lang="da-DK" altLang="en-US" sz="1800" dirty="0">
                <a:latin typeface="Arial" panose="020B0604020202020204" pitchFamily="34" charset="0"/>
                <a:cs typeface="Arial" panose="020B0604020202020204" pitchFamily="34" charset="0"/>
              </a:rPr>
              <a:t>Visualizing the tree:</a:t>
            </a:r>
          </a:p>
          <a:p>
            <a:pPr>
              <a:buFont typeface="Wingdings" panose="05000000000000000000" pitchFamily="2" charset="2"/>
              <a:buChar char="§"/>
              <a:defRPr/>
            </a:pPr>
            <a:r>
              <a:rPr lang="da-DK" altLang="en-US" sz="1800" dirty="0">
                <a:latin typeface="Arial" panose="020B0604020202020204" pitchFamily="34" charset="0"/>
                <a:cs typeface="Arial" panose="020B0604020202020204" pitchFamily="34" charset="0"/>
              </a:rPr>
              <a:t>TreeView, Njplot</a:t>
            </a:r>
          </a:p>
          <a:p>
            <a:pPr>
              <a:buFont typeface="Wingdings" panose="05000000000000000000" pitchFamily="2" charset="2"/>
              <a:buChar char="§"/>
              <a:defRPr/>
            </a:pPr>
            <a:r>
              <a:rPr lang="da-DK" altLang="en-US" sz="1800" b="1" dirty="0">
                <a:latin typeface="Arial" panose="020B0604020202020204" pitchFamily="34" charset="0"/>
                <a:cs typeface="Arial" panose="020B0604020202020204" pitchFamily="34" charset="0"/>
              </a:rPr>
              <a:t>https://evolution.genetics.washington.edu/phylip/software.html</a:t>
            </a:r>
          </a:p>
        </p:txBody>
      </p:sp>
    </p:spTree>
    <p:extLst>
      <p:ext uri="{BB962C8B-B14F-4D97-AF65-F5344CB8AC3E}">
        <p14:creationId xmlns:p14="http://schemas.microsoft.com/office/powerpoint/2010/main" val="1599098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9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6915">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69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691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691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691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69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1117028" y="231626"/>
            <a:ext cx="9957944" cy="1450757"/>
          </a:xfrm>
        </p:spPr>
        <p:txBody>
          <a:bodyPr/>
          <a:lstStyle/>
          <a:p>
            <a:pPr>
              <a:defRPr/>
            </a:pPr>
            <a:r>
              <a:rPr lang="da-DK" altLang="en-US" dirty="0">
                <a:latin typeface="Arial" panose="020B0604020202020204" pitchFamily="34" charset="0"/>
                <a:cs typeface="Arial" panose="020B0604020202020204" pitchFamily="34" charset="0"/>
              </a:rPr>
              <a:t>Selecting sequence</a:t>
            </a:r>
          </a:p>
        </p:txBody>
      </p:sp>
      <p:sp>
        <p:nvSpPr>
          <p:cNvPr id="19459" name="Rectangle 3"/>
          <p:cNvSpPr>
            <a:spLocks noGrp="1" noChangeArrowheads="1"/>
          </p:cNvSpPr>
          <p:nvPr>
            <p:ph idx="1"/>
          </p:nvPr>
        </p:nvSpPr>
        <p:spPr>
          <a:xfrm>
            <a:off x="1225863" y="1788875"/>
            <a:ext cx="7710488" cy="4246562"/>
          </a:xfrm>
        </p:spPr>
        <p:txBody>
          <a:bodyPr/>
          <a:lstStyle/>
          <a:p>
            <a:pPr eaLnBrk="1" hangingPunct="1">
              <a:buFont typeface="Wingdings" panose="05000000000000000000" pitchFamily="2" charset="2"/>
              <a:buChar char="§"/>
            </a:pPr>
            <a:r>
              <a:rPr lang="da-DK" altLang="en-US" sz="2400" dirty="0">
                <a:latin typeface="Arial" panose="020B0604020202020204" pitchFamily="34" charset="0"/>
                <a:cs typeface="Arial" panose="020B0604020202020204" pitchFamily="34" charset="0"/>
              </a:rPr>
              <a:t>The rate of mutation is assumed to be the same in both coding and non-coding region</a:t>
            </a:r>
          </a:p>
          <a:p>
            <a:pPr eaLnBrk="1" hangingPunct="1">
              <a:buFont typeface="Wingdings" panose="05000000000000000000" pitchFamily="2" charset="2"/>
              <a:buChar char="§"/>
            </a:pPr>
            <a:r>
              <a:rPr lang="da-DK" altLang="en-US" sz="2400" dirty="0">
                <a:latin typeface="Arial" panose="020B0604020202020204" pitchFamily="34" charset="0"/>
                <a:cs typeface="Arial" panose="020B0604020202020204" pitchFamily="34" charset="0"/>
              </a:rPr>
              <a:t>However there is a difference in substitution rate</a:t>
            </a:r>
          </a:p>
          <a:p>
            <a:pPr eaLnBrk="1" hangingPunct="1">
              <a:buFont typeface="Wingdings" panose="05000000000000000000" pitchFamily="2" charset="2"/>
              <a:buChar char="§"/>
            </a:pPr>
            <a:r>
              <a:rPr lang="da-DK" altLang="en-US" sz="2400" dirty="0">
                <a:latin typeface="Arial" panose="020B0604020202020204" pitchFamily="34" charset="0"/>
                <a:cs typeface="Arial" panose="020B0604020202020204" pitchFamily="34" charset="0"/>
              </a:rPr>
              <a:t>Non-coding DNA region have more substituion than coding regions.</a:t>
            </a:r>
          </a:p>
          <a:p>
            <a:pPr eaLnBrk="1" hangingPunct="1">
              <a:buFont typeface="Wingdings" panose="05000000000000000000" pitchFamily="2" charset="2"/>
              <a:buChar char="§"/>
            </a:pPr>
            <a:r>
              <a:rPr lang="da-DK" altLang="en-US" sz="2400" dirty="0">
                <a:latin typeface="Arial" panose="020B0604020202020204" pitchFamily="34" charset="0"/>
                <a:cs typeface="Arial" panose="020B0604020202020204" pitchFamily="34" charset="0"/>
              </a:rPr>
              <a:t>Protien are much more conserved since they need to conseve their function</a:t>
            </a:r>
          </a:p>
          <a:p>
            <a:pPr eaLnBrk="1" hangingPunct="1">
              <a:buFont typeface="Wingdings" panose="05000000000000000000" pitchFamily="2" charset="2"/>
              <a:buChar char="§"/>
            </a:pPr>
            <a:r>
              <a:rPr lang="da-DK" altLang="en-US" sz="2400" dirty="0">
                <a:latin typeface="Arial" panose="020B0604020202020204" pitchFamily="34" charset="0"/>
                <a:cs typeface="Arial" panose="020B0604020202020204" pitchFamily="34" charset="0"/>
              </a:rPr>
              <a:t>It is better to use sequence that mutate slowly (protein) than DNA. If the gene are very small or they mutate slowly, then it cam use for building tree.</a:t>
            </a:r>
          </a:p>
        </p:txBody>
      </p:sp>
    </p:spTree>
    <p:extLst>
      <p:ext uri="{BB962C8B-B14F-4D97-AF65-F5344CB8AC3E}">
        <p14:creationId xmlns:p14="http://schemas.microsoft.com/office/powerpoint/2010/main" val="2067237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09" y="509980"/>
            <a:ext cx="8792845" cy="755650"/>
          </a:xfrm>
        </p:spPr>
        <p:txBody>
          <a:bodyPr/>
          <a:lstStyle/>
          <a:p>
            <a:pPr>
              <a:defRPr/>
            </a:pPr>
            <a:r>
              <a:rPr lang="en-US" dirty="0">
                <a:latin typeface="Arial" panose="020B0604020202020204" pitchFamily="34" charset="0"/>
                <a:cs typeface="Arial" panose="020B0604020202020204" pitchFamily="34" charset="0"/>
              </a:rPr>
              <a:t>Building Phylogenetic Trees</a:t>
            </a:r>
          </a:p>
        </p:txBody>
      </p:sp>
      <p:sp>
        <p:nvSpPr>
          <p:cNvPr id="18435" name="Content Placeholder 2"/>
          <p:cNvSpPr>
            <a:spLocks noGrp="1"/>
          </p:cNvSpPr>
          <p:nvPr>
            <p:ph idx="1"/>
          </p:nvPr>
        </p:nvSpPr>
        <p:spPr>
          <a:xfrm>
            <a:off x="945143" y="1295443"/>
            <a:ext cx="8937939" cy="4023360"/>
          </a:xfrm>
        </p:spPr>
        <p:txBody>
          <a:bodyPr>
            <a:normAutofit fontScale="92500" lnSpcReduction="20000"/>
          </a:bodyPr>
          <a:lstStyle/>
          <a:p>
            <a:r>
              <a:rPr lang="en-US" altLang="en-US" dirty="0">
                <a:latin typeface="Arial" panose="020B0604020202020204" pitchFamily="34" charset="0"/>
                <a:cs typeface="Arial" panose="020B0604020202020204" pitchFamily="34" charset="0"/>
              </a:rPr>
              <a:t>The most popular and frequently used methods of tree building can be classified into two major categories</a:t>
            </a:r>
          </a:p>
          <a:p>
            <a:r>
              <a:rPr lang="en-US" altLang="en-US" dirty="0" err="1">
                <a:latin typeface="Arial" panose="020B0604020202020204" pitchFamily="34" charset="0"/>
                <a:cs typeface="Arial" panose="020B0604020202020204" pitchFamily="34" charset="0"/>
              </a:rPr>
              <a:t>Phenetic</a:t>
            </a:r>
            <a:r>
              <a:rPr lang="en-US" altLang="en-US" dirty="0">
                <a:latin typeface="Arial" panose="020B0604020202020204" pitchFamily="34" charset="0"/>
                <a:cs typeface="Arial" panose="020B0604020202020204" pitchFamily="34" charset="0"/>
              </a:rPr>
              <a:t> methods based on </a:t>
            </a:r>
            <a:r>
              <a:rPr lang="en-US" altLang="en-US" b="1" dirty="0">
                <a:latin typeface="Arial" panose="020B0604020202020204" pitchFamily="34" charset="0"/>
                <a:cs typeface="Arial" panose="020B0604020202020204" pitchFamily="34" charset="0"/>
              </a:rPr>
              <a:t>distances</a:t>
            </a:r>
          </a:p>
          <a:p>
            <a:r>
              <a:rPr lang="en-US" altLang="en-US" dirty="0" err="1">
                <a:latin typeface="Arial" panose="020B0604020202020204" pitchFamily="34" charset="0"/>
                <a:cs typeface="Arial" panose="020B0604020202020204" pitchFamily="34" charset="0"/>
              </a:rPr>
              <a:t>Cladistic</a:t>
            </a:r>
            <a:r>
              <a:rPr lang="en-US" altLang="en-US" dirty="0">
                <a:latin typeface="Arial" panose="020B0604020202020204" pitchFamily="34" charset="0"/>
                <a:cs typeface="Arial" panose="020B0604020202020204" pitchFamily="34" charset="0"/>
              </a:rPr>
              <a:t> methods based on </a:t>
            </a:r>
            <a:r>
              <a:rPr lang="en-US" altLang="en-US" b="1" dirty="0">
                <a:latin typeface="Arial" panose="020B0604020202020204" pitchFamily="34" charset="0"/>
                <a:cs typeface="Arial" panose="020B0604020202020204" pitchFamily="34" charset="0"/>
              </a:rPr>
              <a:t>characters</a:t>
            </a:r>
          </a:p>
          <a:p>
            <a:pPr>
              <a:buFont typeface="Wingdings" panose="05000000000000000000" pitchFamily="2" charset="2"/>
              <a:buChar char="§"/>
            </a:pPr>
            <a:r>
              <a:rPr lang="en-US" altLang="en-US" b="1" dirty="0">
                <a:latin typeface="Arial" panose="020B0604020202020204" pitchFamily="34" charset="0"/>
                <a:cs typeface="Arial" panose="020B0604020202020204" pitchFamily="34" charset="0"/>
              </a:rPr>
              <a:t>Distance matrix methods</a:t>
            </a:r>
          </a:p>
          <a:p>
            <a:pPr lvl="1">
              <a:buFont typeface="Wingdings" panose="05000000000000000000" pitchFamily="2" charset="2"/>
              <a:buChar char="§"/>
            </a:pPr>
            <a:r>
              <a:rPr lang="en-US" altLang="en-US" dirty="0">
                <a:latin typeface="Arial" panose="020B0604020202020204" pitchFamily="34" charset="0"/>
                <a:cs typeface="Arial" panose="020B0604020202020204" pitchFamily="34" charset="0"/>
              </a:rPr>
              <a:t>UPGMA (Unweighted pair group methods with arithmetic mean)</a:t>
            </a:r>
          </a:p>
          <a:p>
            <a:pPr lvl="1">
              <a:buFont typeface="Wingdings" panose="05000000000000000000" pitchFamily="2" charset="2"/>
              <a:buChar char="§"/>
            </a:pPr>
            <a:r>
              <a:rPr lang="en-US" altLang="en-US" dirty="0" err="1">
                <a:latin typeface="Arial" panose="020B0604020202020204" pitchFamily="34" charset="0"/>
                <a:cs typeface="Arial" panose="020B0604020202020204" pitchFamily="34" charset="0"/>
              </a:rPr>
              <a:t>Fitech-Margoliash</a:t>
            </a:r>
            <a:endParaRPr lang="en-US" altLang="en-US"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altLang="en-US" dirty="0" err="1">
                <a:latin typeface="Arial" panose="020B0604020202020204" pitchFamily="34" charset="0"/>
                <a:cs typeface="Arial" panose="020B0604020202020204" pitchFamily="34" charset="0"/>
              </a:rPr>
              <a:t>Neighbour</a:t>
            </a:r>
            <a:r>
              <a:rPr lang="en-US" altLang="en-US" dirty="0">
                <a:latin typeface="Arial" panose="020B0604020202020204" pitchFamily="34" charset="0"/>
                <a:cs typeface="Arial" panose="020B0604020202020204" pitchFamily="34" charset="0"/>
              </a:rPr>
              <a:t> joining (NJ)</a:t>
            </a:r>
          </a:p>
          <a:p>
            <a:pPr>
              <a:buFont typeface="Wingdings" panose="05000000000000000000" pitchFamily="2" charset="2"/>
              <a:buChar char="§"/>
            </a:pPr>
            <a:r>
              <a:rPr lang="en-US" altLang="en-US" b="1" dirty="0">
                <a:latin typeface="Arial" panose="020B0604020202020204" pitchFamily="34" charset="0"/>
                <a:cs typeface="Arial" panose="020B0604020202020204" pitchFamily="34" charset="0"/>
              </a:rPr>
              <a:t>Character based methods</a:t>
            </a:r>
          </a:p>
          <a:p>
            <a:pPr lvl="1">
              <a:buFont typeface="Wingdings" panose="05000000000000000000" pitchFamily="2" charset="2"/>
              <a:buChar char="§"/>
            </a:pPr>
            <a:r>
              <a:rPr lang="en-US" altLang="en-US" dirty="0">
                <a:latin typeface="Arial" panose="020B0604020202020204" pitchFamily="34" charset="0"/>
                <a:cs typeface="Arial" panose="020B0604020202020204" pitchFamily="34" charset="0"/>
              </a:rPr>
              <a:t>Maximum parsimony (MP)</a:t>
            </a:r>
          </a:p>
          <a:p>
            <a:pPr lvl="1">
              <a:buFont typeface="Wingdings" panose="05000000000000000000" pitchFamily="2" charset="2"/>
              <a:buChar char="§"/>
            </a:pPr>
            <a:r>
              <a:rPr lang="en-US" altLang="en-US" dirty="0">
                <a:latin typeface="Arial" panose="020B0604020202020204" pitchFamily="34" charset="0"/>
                <a:cs typeface="Arial" panose="020B0604020202020204" pitchFamily="34" charset="0"/>
              </a:rPr>
              <a:t>Maximum likelihood (ML)</a:t>
            </a:r>
          </a:p>
        </p:txBody>
      </p:sp>
    </p:spTree>
    <p:extLst>
      <p:ext uri="{BB962C8B-B14F-4D97-AF65-F5344CB8AC3E}">
        <p14:creationId xmlns:p14="http://schemas.microsoft.com/office/powerpoint/2010/main" val="1470935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097279" y="505544"/>
            <a:ext cx="10058400" cy="1450757"/>
          </a:xfrm>
        </p:spPr>
        <p:txBody>
          <a:bodyPr/>
          <a:lstStyle/>
          <a:p>
            <a:pPr>
              <a:defRPr/>
            </a:pPr>
            <a:r>
              <a:rPr lang="da-DK" altLang="en-US" b="1" dirty="0">
                <a:latin typeface="Arial" panose="020B0604020202020204" pitchFamily="34" charset="0"/>
                <a:cs typeface="Arial" panose="020B0604020202020204" pitchFamily="34" charset="0"/>
              </a:rPr>
              <a:t>Distance based methods</a:t>
            </a:r>
          </a:p>
        </p:txBody>
      </p:sp>
      <p:sp>
        <p:nvSpPr>
          <p:cNvPr id="116739" name="Rectangle 3"/>
          <p:cNvSpPr>
            <a:spLocks noGrp="1" noChangeArrowheads="1"/>
          </p:cNvSpPr>
          <p:nvPr>
            <p:ph idx="1"/>
          </p:nvPr>
        </p:nvSpPr>
        <p:spPr>
          <a:xfrm>
            <a:off x="1223492" y="1956301"/>
            <a:ext cx="8953393" cy="3177027"/>
          </a:xfrm>
        </p:spPr>
        <p:txBody>
          <a:bodyPr>
            <a:normAutofit/>
          </a:bodyPr>
          <a:lstStyle/>
          <a:p>
            <a:pPr eaLnBrk="1" hangingPunct="1">
              <a:buFont typeface="Wingdings" panose="05000000000000000000" pitchFamily="2" charset="2"/>
              <a:buChar char="§"/>
            </a:pPr>
            <a:r>
              <a:rPr lang="da-DK" altLang="en-US" sz="2000" dirty="0">
                <a:latin typeface="Arial" panose="020B0604020202020204" pitchFamily="34" charset="0"/>
                <a:cs typeface="Arial" panose="020B0604020202020204" pitchFamily="34" charset="0"/>
              </a:rPr>
              <a:t>Tree are calculated by similiarities of sequences and are based on distance</a:t>
            </a:r>
          </a:p>
          <a:p>
            <a:pPr eaLnBrk="1" hangingPunct="1">
              <a:buFont typeface="Wingdings" panose="05000000000000000000" pitchFamily="2" charset="2"/>
              <a:buChar char="§"/>
            </a:pPr>
            <a:r>
              <a:rPr lang="da-DK" altLang="en-US" sz="2000" dirty="0">
                <a:latin typeface="Arial" panose="020B0604020202020204" pitchFamily="34" charset="0"/>
                <a:cs typeface="Arial" panose="020B0604020202020204" pitchFamily="34" charset="0"/>
              </a:rPr>
              <a:t>Some sequences more similar than others</a:t>
            </a:r>
          </a:p>
          <a:p>
            <a:pPr eaLnBrk="1" hangingPunct="1">
              <a:buFont typeface="Wingdings" panose="05000000000000000000" pitchFamily="2" charset="2"/>
              <a:buChar char="§"/>
            </a:pPr>
            <a:r>
              <a:rPr lang="da-DK" altLang="en-US" sz="2000" dirty="0">
                <a:latin typeface="Arial" panose="020B0604020202020204" pitchFamily="34" charset="0"/>
                <a:cs typeface="Arial" panose="020B0604020202020204" pitchFamily="34" charset="0"/>
              </a:rPr>
              <a:t>Closely related sequences should be close in the tree</a:t>
            </a:r>
          </a:p>
          <a:p>
            <a:pPr eaLnBrk="1" hangingPunct="1">
              <a:buFont typeface="Wingdings" panose="05000000000000000000" pitchFamily="2" charset="2"/>
              <a:buChar char="§"/>
            </a:pPr>
            <a:r>
              <a:rPr lang="da-DK" altLang="en-US" sz="2000" dirty="0">
                <a:latin typeface="Arial" panose="020B0604020202020204" pitchFamily="34" charset="0"/>
                <a:cs typeface="Arial" panose="020B0604020202020204" pitchFamily="34" charset="0"/>
              </a:rPr>
              <a:t>Only use the distances between sequences</a:t>
            </a:r>
          </a:p>
          <a:p>
            <a:pPr eaLnBrk="1" hangingPunct="1">
              <a:buFont typeface="Wingdings" panose="05000000000000000000" pitchFamily="2" charset="2"/>
              <a:buChar char="§"/>
            </a:pPr>
            <a:r>
              <a:rPr lang="da-DK" altLang="en-US" sz="2000" dirty="0">
                <a:latin typeface="Arial" panose="020B0604020202020204" pitchFamily="34" charset="0"/>
                <a:cs typeface="Arial" panose="020B0604020202020204" pitchFamily="34" charset="0"/>
              </a:rPr>
              <a:t>All methods start with a </a:t>
            </a:r>
            <a:r>
              <a:rPr lang="da-DK" altLang="en-US" sz="2000" i="1" dirty="0">
                <a:latin typeface="Arial" panose="020B0604020202020204" pitchFamily="34" charset="0"/>
                <a:cs typeface="Arial" panose="020B0604020202020204" pitchFamily="34" charset="0"/>
              </a:rPr>
              <a:t>distance matrix</a:t>
            </a:r>
          </a:p>
        </p:txBody>
      </p:sp>
    </p:spTree>
    <p:extLst>
      <p:ext uri="{BB962C8B-B14F-4D97-AF65-F5344CB8AC3E}">
        <p14:creationId xmlns:p14="http://schemas.microsoft.com/office/powerpoint/2010/main" val="1829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7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7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67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67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57968-0183-A74A-79BD-F42593F3C8C4}"/>
            </a:ext>
          </a:extLst>
        </p:cNvPr>
        <p:cNvGrpSpPr/>
        <p:nvPr/>
      </p:nvGrpSpPr>
      <p:grpSpPr>
        <a:xfrm>
          <a:off x="0" y="0"/>
          <a:ext cx="0" cy="0"/>
          <a:chOff x="0" y="0"/>
          <a:chExt cx="0" cy="0"/>
        </a:xfrm>
      </p:grpSpPr>
      <p:sp>
        <p:nvSpPr>
          <p:cNvPr id="3" name="object 6" descr="$PPTXTitle">
            <a:extLst>
              <a:ext uri="{FF2B5EF4-FFF2-40B4-BE49-F238E27FC236}">
                <a16:creationId xmlns:a16="http://schemas.microsoft.com/office/drawing/2014/main" id="{51542E89-F441-0685-3E76-D30728011E3D}"/>
              </a:ext>
            </a:extLst>
          </p:cNvPr>
          <p:cNvSpPr txBox="1">
            <a:spLocks/>
          </p:cNvSpPr>
          <p:nvPr/>
        </p:nvSpPr>
        <p:spPr>
          <a:xfrm>
            <a:off x="412956" y="260255"/>
            <a:ext cx="9782269" cy="690574"/>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GB" b="1" spc="65" dirty="0">
                <a:latin typeface="Arial" panose="020B0604020202020204" pitchFamily="34" charset="0"/>
                <a:cs typeface="Arial" panose="020B0604020202020204" pitchFamily="34" charset="0"/>
              </a:rPr>
              <a:t>FASTA</a:t>
            </a:r>
            <a:endParaRPr lang="en-GB"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A5F8FEA-2426-7F8E-1428-6662B06D1E31}"/>
              </a:ext>
            </a:extLst>
          </p:cNvPr>
          <p:cNvSpPr txBox="1"/>
          <p:nvPr/>
        </p:nvSpPr>
        <p:spPr>
          <a:xfrm>
            <a:off x="181895" y="1160206"/>
            <a:ext cx="11941279" cy="3477875"/>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A text-based file format used to represent nucleotide or protein sequences. It is commonly used in bioinformatics to store and exchange sequence data. A FASTA file consists of:</a:t>
            </a:r>
          </a:p>
          <a:p>
            <a:endParaRPr lang="en-GB" sz="2000"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1. Header Line</a:t>
            </a:r>
            <a:r>
              <a:rPr lang="en-GB" sz="2000" dirty="0">
                <a:latin typeface="Arial" panose="020B0604020202020204" pitchFamily="34" charset="0"/>
                <a:cs typeface="Arial" panose="020B0604020202020204" pitchFamily="34" charset="0"/>
              </a:rPr>
              <a:t>: Starts with a &gt; symbol, followed by an identifier or description of the sequence.</a:t>
            </a:r>
          </a:p>
          <a:p>
            <a:endParaRPr lang="en-GB" sz="2000"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2. Sequence Data</a:t>
            </a:r>
            <a:r>
              <a:rPr lang="en-GB" sz="2000" dirty="0">
                <a:latin typeface="Arial" panose="020B0604020202020204" pitchFamily="34" charset="0"/>
                <a:cs typeface="Arial" panose="020B0604020202020204" pitchFamily="34" charset="0"/>
              </a:rPr>
              <a:t>: The following lines contain the actual sequence, either nucleotide (DNA/ RNA) </a:t>
            </a:r>
          </a:p>
          <a:p>
            <a:r>
              <a:rPr lang="en-GB" sz="2000" dirty="0">
                <a:latin typeface="Arial" panose="020B0604020202020204" pitchFamily="34" charset="0"/>
                <a:cs typeface="Arial" panose="020B0604020202020204" pitchFamily="34" charset="0"/>
              </a:rPr>
              <a:t>or protein, and can span multiple lines.</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Example:</a:t>
            </a:r>
          </a:p>
          <a:p>
            <a:r>
              <a:rPr lang="en-GB" sz="2000" dirty="0">
                <a:latin typeface="Arial" panose="020B0604020202020204" pitchFamily="34" charset="0"/>
                <a:cs typeface="Arial" panose="020B0604020202020204" pitchFamily="34" charset="0"/>
              </a:rPr>
              <a:t>&gt;Sequence_ID_1 Description of the first sequence AGCTAGCTAGCTAGCTAGCTAGCTAGCTAGCTA</a:t>
            </a:r>
          </a:p>
          <a:p>
            <a:r>
              <a:rPr lang="en-GB" sz="2000" dirty="0">
                <a:latin typeface="Arial" panose="020B0604020202020204" pitchFamily="34" charset="0"/>
                <a:cs typeface="Arial" panose="020B0604020202020204" pitchFamily="34" charset="0"/>
              </a:rPr>
              <a:t>&gt;Sequence_lD_2 Description of the second sequence TGCATGCATGCATGCATGCGTACGATCGTACG</a:t>
            </a:r>
          </a:p>
        </p:txBody>
      </p:sp>
    </p:spTree>
    <p:extLst>
      <p:ext uri="{BB962C8B-B14F-4D97-AF65-F5344CB8AC3E}">
        <p14:creationId xmlns:p14="http://schemas.microsoft.com/office/powerpoint/2010/main" val="735131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097280" y="492665"/>
            <a:ext cx="10058400" cy="1450757"/>
          </a:xfrm>
        </p:spPr>
        <p:txBody>
          <a:bodyPr/>
          <a:lstStyle/>
          <a:p>
            <a:pPr>
              <a:defRPr/>
            </a:pPr>
            <a:r>
              <a:rPr lang="da-DK" altLang="en-US" b="1" dirty="0">
                <a:latin typeface="Arial" panose="020B0604020202020204" pitchFamily="34" charset="0"/>
                <a:cs typeface="Arial" panose="020B0604020202020204" pitchFamily="34" charset="0"/>
              </a:rPr>
              <a:t>UPGMA Vs Fitch Margoliash Method</a:t>
            </a:r>
          </a:p>
        </p:txBody>
      </p:sp>
      <p:sp>
        <p:nvSpPr>
          <p:cNvPr id="140291" name="Rectangle 3"/>
          <p:cNvSpPr>
            <a:spLocks noGrp="1" noChangeArrowheads="1"/>
          </p:cNvSpPr>
          <p:nvPr>
            <p:ph idx="1"/>
          </p:nvPr>
        </p:nvSpPr>
        <p:spPr>
          <a:xfrm>
            <a:off x="1238948" y="1998992"/>
            <a:ext cx="5316399" cy="2468689"/>
          </a:xfrm>
        </p:spPr>
        <p:txBody>
          <a:bodyPr rtlCol="0">
            <a:normAutofit fontScale="92500"/>
          </a:bodyPr>
          <a:lstStyle/>
          <a:p>
            <a:pPr marL="68580" indent="-68580">
              <a:buNone/>
              <a:defRPr/>
            </a:pPr>
            <a:r>
              <a:rPr lang="da-DK" altLang="en-US" sz="1800" b="1" dirty="0">
                <a:latin typeface="Arial" panose="020B0604020202020204" pitchFamily="34" charset="0"/>
                <a:cs typeface="Arial" panose="020B0604020202020204" pitchFamily="34" charset="0"/>
              </a:rPr>
              <a:t>UPGMA Methods</a:t>
            </a:r>
          </a:p>
          <a:p>
            <a:pPr marL="68580" indent="-68580">
              <a:buNone/>
              <a:defRPr/>
            </a:pPr>
            <a:r>
              <a:rPr lang="da-DK" altLang="en-US" sz="1800" dirty="0">
                <a:latin typeface="Arial" panose="020B0604020202020204" pitchFamily="34" charset="0"/>
                <a:cs typeface="Arial" panose="020B0604020202020204" pitchFamily="34" charset="0"/>
              </a:rPr>
              <a:t>Unweighted Pair Group Method with Arithmetic Mean</a:t>
            </a:r>
          </a:p>
          <a:p>
            <a:pPr marL="0" indent="0">
              <a:buNone/>
              <a:defRPr/>
            </a:pPr>
            <a:r>
              <a:rPr lang="da-DK" altLang="en-US" sz="1800" dirty="0">
                <a:latin typeface="Arial" panose="020B0604020202020204" pitchFamily="34" charset="0"/>
                <a:cs typeface="Arial" panose="020B0604020202020204" pitchFamily="34" charset="0"/>
              </a:rPr>
              <a:t>Unweighted: The distances are used as they are</a:t>
            </a:r>
          </a:p>
          <a:p>
            <a:pPr marL="0" indent="0">
              <a:buNone/>
              <a:defRPr/>
            </a:pPr>
            <a:r>
              <a:rPr lang="da-DK" altLang="en-US" sz="1800" dirty="0">
                <a:latin typeface="Arial" panose="020B0604020202020204" pitchFamily="34" charset="0"/>
                <a:cs typeface="Arial" panose="020B0604020202020204" pitchFamily="34" charset="0"/>
              </a:rPr>
              <a:t>Pair: Find the two closest elements</a:t>
            </a:r>
          </a:p>
          <a:p>
            <a:pPr marL="0" indent="0">
              <a:buNone/>
              <a:defRPr/>
            </a:pPr>
            <a:r>
              <a:rPr lang="da-DK" altLang="en-US" sz="1800" dirty="0">
                <a:latin typeface="Arial" panose="020B0604020202020204" pitchFamily="34" charset="0"/>
                <a:cs typeface="Arial" panose="020B0604020202020204" pitchFamily="34" charset="0"/>
              </a:rPr>
              <a:t>Group: Put them together in a new group</a:t>
            </a:r>
          </a:p>
          <a:p>
            <a:pPr marL="0" indent="0">
              <a:buNone/>
              <a:defRPr/>
            </a:pPr>
            <a:r>
              <a:rPr lang="da-DK" altLang="en-US" sz="1800" dirty="0">
                <a:latin typeface="Arial" panose="020B0604020202020204" pitchFamily="34" charset="0"/>
                <a:cs typeface="Arial" panose="020B0604020202020204" pitchFamily="34" charset="0"/>
              </a:rPr>
              <a:t>Arithmetic Mean: Gives distances from the new group</a:t>
            </a:r>
          </a:p>
        </p:txBody>
      </p:sp>
      <p:sp>
        <p:nvSpPr>
          <p:cNvPr id="3" name="Rectangle 2"/>
          <p:cNvSpPr/>
          <p:nvPr/>
        </p:nvSpPr>
        <p:spPr>
          <a:xfrm>
            <a:off x="6555347" y="1943422"/>
            <a:ext cx="6096000" cy="1754326"/>
          </a:xfrm>
          <a:prstGeom prst="rect">
            <a:avLst/>
          </a:prstGeom>
        </p:spPr>
        <p:txBody>
          <a:bodyPr>
            <a:spAutoFit/>
          </a:bodyPr>
          <a:lstStyle/>
          <a:p>
            <a:pPr>
              <a:lnSpc>
                <a:spcPct val="150000"/>
              </a:lnSpc>
            </a:pPr>
            <a:r>
              <a:rPr lang="en-US" b="1" dirty="0">
                <a:latin typeface="Arial" panose="020B0604020202020204" pitchFamily="34" charset="0"/>
                <a:cs typeface="Arial" panose="020B0604020202020204" pitchFamily="34" charset="0"/>
              </a:rPr>
              <a:t>Fitch-</a:t>
            </a:r>
            <a:r>
              <a:rPr lang="en-US" b="1" dirty="0" err="1">
                <a:latin typeface="Arial" panose="020B0604020202020204" pitchFamily="34" charset="0"/>
                <a:cs typeface="Arial" panose="020B0604020202020204" pitchFamily="34" charset="0"/>
              </a:rPr>
              <a:t>Margoliash</a:t>
            </a:r>
            <a:r>
              <a:rPr lang="en-US" b="1" dirty="0">
                <a:latin typeface="Arial" panose="020B0604020202020204" pitchFamily="34" charset="0"/>
                <a:cs typeface="Arial" panose="020B0604020202020204" pitchFamily="34" charset="0"/>
              </a:rPr>
              <a:t> Methods</a:t>
            </a:r>
          </a:p>
          <a:p>
            <a:pPr>
              <a:lnSpc>
                <a:spcPct val="150000"/>
              </a:lnSpc>
            </a:pPr>
            <a:r>
              <a:rPr lang="en-US" dirty="0">
                <a:latin typeface="Arial" panose="020B0604020202020204" pitchFamily="34" charset="0"/>
                <a:cs typeface="Arial" panose="020B0604020202020204" pitchFamily="34" charset="0"/>
              </a:rPr>
              <a:t>More complicated than UPGMA</a:t>
            </a:r>
          </a:p>
          <a:p>
            <a:pPr>
              <a:lnSpc>
                <a:spcPct val="150000"/>
              </a:lnSpc>
            </a:pPr>
            <a:r>
              <a:rPr lang="en-US" dirty="0">
                <a:latin typeface="Arial" panose="020B0604020202020204" pitchFamily="34" charset="0"/>
                <a:cs typeface="Arial" panose="020B0604020202020204" pitchFamily="34" charset="0"/>
              </a:rPr>
              <a:t>Does not assume a molecular clock</a:t>
            </a:r>
          </a:p>
          <a:p>
            <a:pPr>
              <a:lnSpc>
                <a:spcPct val="150000"/>
              </a:lnSpc>
            </a:pPr>
            <a:r>
              <a:rPr lang="en-US" dirty="0">
                <a:latin typeface="Arial" panose="020B0604020202020204" pitchFamily="34" charset="0"/>
                <a:cs typeface="Arial" panose="020B0604020202020204" pitchFamily="34" charset="0"/>
              </a:rPr>
              <a:t>Produces an unrooted scaled tree</a:t>
            </a:r>
          </a:p>
        </p:txBody>
      </p:sp>
    </p:spTree>
    <p:extLst>
      <p:ext uri="{BB962C8B-B14F-4D97-AF65-F5344CB8AC3E}">
        <p14:creationId xmlns:p14="http://schemas.microsoft.com/office/powerpoint/2010/main" val="7431737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1097279" y="394977"/>
            <a:ext cx="10058400" cy="1450757"/>
          </a:xfrm>
        </p:spPr>
        <p:txBody>
          <a:bodyPr/>
          <a:lstStyle/>
          <a:p>
            <a:pPr>
              <a:defRPr/>
            </a:pPr>
            <a:r>
              <a:rPr lang="da-DK" altLang="en-US" b="1" dirty="0">
                <a:latin typeface="Arial" panose="020B0604020202020204" pitchFamily="34" charset="0"/>
                <a:cs typeface="Arial" panose="020B0604020202020204" pitchFamily="34" charset="0"/>
              </a:rPr>
              <a:t>Neighbour joining</a:t>
            </a:r>
          </a:p>
        </p:txBody>
      </p:sp>
      <p:sp>
        <p:nvSpPr>
          <p:cNvPr id="139267" name="Rectangle 3"/>
          <p:cNvSpPr>
            <a:spLocks noGrp="1" noChangeArrowheads="1"/>
          </p:cNvSpPr>
          <p:nvPr>
            <p:ph idx="1"/>
          </p:nvPr>
        </p:nvSpPr>
        <p:spPr>
          <a:xfrm>
            <a:off x="1200310" y="1845734"/>
            <a:ext cx="8901877" cy="4023360"/>
          </a:xfrm>
        </p:spPr>
        <p:txBody>
          <a:bodyPr rtlCol="0">
            <a:normAutofit/>
          </a:bodyPr>
          <a:lstStyle/>
          <a:p>
            <a:pPr marL="68580" indent="-68580">
              <a:defRPr/>
            </a:pPr>
            <a:r>
              <a:rPr lang="da-DK" altLang="en-US" sz="1800" dirty="0">
                <a:latin typeface="Arial" panose="020B0604020202020204" pitchFamily="34" charset="0"/>
                <a:cs typeface="Arial" panose="020B0604020202020204" pitchFamily="34" charset="0"/>
              </a:rPr>
              <a:t>This methods tries to correct the UPGMA method for its assumption that the rate of evolutions is the same in all taxa.</a:t>
            </a:r>
          </a:p>
          <a:p>
            <a:pPr marL="68580" indent="-68580">
              <a:defRPr/>
            </a:pPr>
            <a:r>
              <a:rPr lang="da-DK" altLang="en-US" sz="1800" dirty="0">
                <a:latin typeface="Arial" panose="020B0604020202020204" pitchFamily="34" charset="0"/>
                <a:cs typeface="Arial" panose="020B0604020202020204" pitchFamily="34" charset="0"/>
              </a:rPr>
              <a:t>But it assumes an additive tree</a:t>
            </a:r>
          </a:p>
          <a:p>
            <a:pPr marL="288036" lvl="1" indent="-137160">
              <a:defRPr/>
            </a:pPr>
            <a:r>
              <a:rPr lang="da-DK" altLang="en-US" sz="1500" dirty="0">
                <a:latin typeface="Arial" panose="020B0604020202020204" pitchFamily="34" charset="0"/>
                <a:cs typeface="Arial" panose="020B0604020202020204" pitchFamily="34" charset="0"/>
              </a:rPr>
              <a:t>Distance between two leaves is the sum of the edges</a:t>
            </a:r>
          </a:p>
          <a:p>
            <a:pPr marL="68580" indent="-68580">
              <a:defRPr/>
            </a:pPr>
            <a:r>
              <a:rPr lang="da-DK" altLang="en-US" sz="1800" dirty="0">
                <a:latin typeface="Arial" panose="020B0604020202020204" pitchFamily="34" charset="0"/>
                <a:cs typeface="Arial" panose="020B0604020202020204" pitchFamily="34" charset="0"/>
              </a:rPr>
              <a:t>Find the </a:t>
            </a:r>
            <a:r>
              <a:rPr lang="da-DK" altLang="en-US" sz="1800" i="1" dirty="0">
                <a:latin typeface="Arial" panose="020B0604020202020204" pitchFamily="34" charset="0"/>
                <a:cs typeface="Arial" panose="020B0604020202020204" pitchFamily="34" charset="0"/>
              </a:rPr>
              <a:t>closest pair</a:t>
            </a:r>
            <a:r>
              <a:rPr lang="da-DK" altLang="en-US" sz="1800" dirty="0">
                <a:latin typeface="Arial" panose="020B0604020202020204" pitchFamily="34" charset="0"/>
                <a:cs typeface="Arial" panose="020B0604020202020204" pitchFamily="34" charset="0"/>
              </a:rPr>
              <a:t> that is </a:t>
            </a:r>
            <a:r>
              <a:rPr lang="da-DK" altLang="en-US" sz="1800" i="1" dirty="0">
                <a:latin typeface="Arial" panose="020B0604020202020204" pitchFamily="34" charset="0"/>
                <a:cs typeface="Arial" panose="020B0604020202020204" pitchFamily="34" charset="0"/>
              </a:rPr>
              <a:t>most apart</a:t>
            </a:r>
            <a:r>
              <a:rPr lang="da-DK" altLang="en-US" sz="1800" dirty="0">
                <a:latin typeface="Arial" panose="020B0604020202020204" pitchFamily="34" charset="0"/>
                <a:cs typeface="Arial" panose="020B0604020202020204" pitchFamily="34" charset="0"/>
              </a:rPr>
              <a:t> from the rest of the tree</a:t>
            </a:r>
          </a:p>
          <a:p>
            <a:pPr marL="68580" indent="-68580">
              <a:defRPr/>
            </a:pPr>
            <a:r>
              <a:rPr lang="da-DK" altLang="en-US" sz="1800" dirty="0">
                <a:latin typeface="Arial" panose="020B0604020202020204" pitchFamily="34" charset="0"/>
                <a:cs typeface="Arial" panose="020B0604020202020204" pitchFamily="34" charset="0"/>
              </a:rPr>
              <a:t>Connect pair and update distances</a:t>
            </a:r>
          </a:p>
          <a:p>
            <a:pPr marL="288036" lvl="1" indent="-137160">
              <a:defRPr/>
            </a:pPr>
            <a:r>
              <a:rPr lang="da-DK" altLang="en-US" sz="1500" dirty="0">
                <a:latin typeface="Arial" panose="020B0604020202020204" pitchFamily="34" charset="0"/>
                <a:cs typeface="Arial" panose="020B0604020202020204" pitchFamily="34" charset="0"/>
              </a:rPr>
              <a:t>A little advanced: Take the overall distance to the rest of the tree into account</a:t>
            </a:r>
          </a:p>
          <a:p>
            <a:pPr marL="288036" lvl="1" indent="-137160">
              <a:defRPr/>
            </a:pPr>
            <a:r>
              <a:rPr lang="da-DK" altLang="en-US" sz="1500" dirty="0">
                <a:latin typeface="Arial" panose="020B0604020202020204" pitchFamily="34" charset="0"/>
                <a:cs typeface="Arial" panose="020B0604020202020204" pitchFamily="34" charset="0"/>
              </a:rPr>
              <a:t>Corrects for varying mutation</a:t>
            </a:r>
          </a:p>
          <a:p>
            <a:pPr marL="68580" indent="-68580">
              <a:defRPr/>
            </a:pPr>
            <a:r>
              <a:rPr lang="da-DK" altLang="en-US" sz="1800" dirty="0">
                <a:latin typeface="Arial" panose="020B0604020202020204" pitchFamily="34" charset="0"/>
                <a:cs typeface="Arial" panose="020B0604020202020204" pitchFamily="34" charset="0"/>
              </a:rPr>
              <a:t>Fast and can give good results</a:t>
            </a:r>
          </a:p>
        </p:txBody>
      </p:sp>
    </p:spTree>
    <p:extLst>
      <p:ext uri="{BB962C8B-B14F-4D97-AF65-F5344CB8AC3E}">
        <p14:creationId xmlns:p14="http://schemas.microsoft.com/office/powerpoint/2010/main" val="346700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26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26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9267">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926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26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267">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9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097279" y="492665"/>
            <a:ext cx="10058400" cy="1450757"/>
          </a:xfrm>
        </p:spPr>
        <p:txBody>
          <a:bodyPr/>
          <a:lstStyle/>
          <a:p>
            <a:pPr>
              <a:defRPr/>
            </a:pPr>
            <a:r>
              <a:rPr lang="da-DK" altLang="en-US" b="1" dirty="0">
                <a:latin typeface="Arial" panose="020B0604020202020204" pitchFamily="34" charset="0"/>
                <a:cs typeface="Arial" panose="020B0604020202020204" pitchFamily="34" charset="0"/>
              </a:rPr>
              <a:t>Character methods</a:t>
            </a:r>
          </a:p>
        </p:txBody>
      </p:sp>
      <p:sp>
        <p:nvSpPr>
          <p:cNvPr id="117763" name="Rectangle 3"/>
          <p:cNvSpPr>
            <a:spLocks noGrp="1" noChangeArrowheads="1"/>
          </p:cNvSpPr>
          <p:nvPr>
            <p:ph idx="1"/>
          </p:nvPr>
        </p:nvSpPr>
        <p:spPr>
          <a:xfrm>
            <a:off x="1210613" y="1943422"/>
            <a:ext cx="9017787" cy="4023360"/>
          </a:xfrm>
        </p:spPr>
        <p:txBody>
          <a:bodyPr/>
          <a:lstStyle/>
          <a:p>
            <a:pPr eaLnBrk="1" hangingPunct="1"/>
            <a:r>
              <a:rPr lang="da-DK" altLang="en-US" sz="1800" dirty="0">
                <a:latin typeface="Arial" panose="020B0604020202020204" pitchFamily="34" charset="0"/>
                <a:cs typeface="Arial" panose="020B0604020202020204" pitchFamily="34" charset="0"/>
              </a:rPr>
              <a:t>Tree are calculated by considering the various possible pathways of evolution.</a:t>
            </a:r>
          </a:p>
          <a:p>
            <a:pPr eaLnBrk="1" hangingPunct="1"/>
            <a:r>
              <a:rPr lang="da-DK" altLang="en-US" sz="1800" dirty="0">
                <a:latin typeface="Arial" panose="020B0604020202020204" pitchFamily="34" charset="0"/>
                <a:cs typeface="Arial" panose="020B0604020202020204" pitchFamily="34" charset="0"/>
              </a:rPr>
              <a:t>This methods uses each alignment positions as evolutionary information to build a tree.</a:t>
            </a:r>
          </a:p>
          <a:p>
            <a:pPr eaLnBrk="1" hangingPunct="1"/>
            <a:r>
              <a:rPr lang="da-DK" altLang="en-US" sz="1800" dirty="0">
                <a:latin typeface="Arial" panose="020B0604020202020204" pitchFamily="34" charset="0"/>
                <a:cs typeface="Arial" panose="020B0604020202020204" pitchFamily="34" charset="0"/>
              </a:rPr>
              <a:t>All information at hand</a:t>
            </a:r>
          </a:p>
          <a:p>
            <a:pPr eaLnBrk="1" hangingPunct="1"/>
            <a:r>
              <a:rPr lang="da-DK" altLang="en-US" sz="1800" dirty="0">
                <a:latin typeface="Arial" panose="020B0604020202020204" pitchFamily="34" charset="0"/>
                <a:cs typeface="Arial" panose="020B0604020202020204" pitchFamily="34" charset="0"/>
              </a:rPr>
              <a:t>More advanced, slower, but also more accurate</a:t>
            </a:r>
          </a:p>
          <a:p>
            <a:pPr eaLnBrk="1" hangingPunct="1"/>
            <a:r>
              <a:rPr lang="da-DK" altLang="en-US" sz="1800" dirty="0">
                <a:latin typeface="Arial" panose="020B0604020202020204" pitchFamily="34" charset="0"/>
                <a:cs typeface="Arial" panose="020B0604020202020204" pitchFamily="34" charset="0"/>
              </a:rPr>
              <a:t>Maximum Parsimony (MP)</a:t>
            </a:r>
          </a:p>
          <a:p>
            <a:pPr lvl="1" eaLnBrk="1" hangingPunct="1"/>
            <a:r>
              <a:rPr lang="da-DK" altLang="en-US" sz="1500" dirty="0">
                <a:latin typeface="Arial" panose="020B0604020202020204" pitchFamily="34" charset="0"/>
                <a:cs typeface="Arial" panose="020B0604020202020204" pitchFamily="34" charset="0"/>
              </a:rPr>
              <a:t>Occam’s razor: Simplest explanation</a:t>
            </a:r>
          </a:p>
          <a:p>
            <a:pPr eaLnBrk="1" hangingPunct="1"/>
            <a:r>
              <a:rPr lang="da-DK" altLang="en-US" sz="1800" dirty="0">
                <a:latin typeface="Arial" panose="020B0604020202020204" pitchFamily="34" charset="0"/>
                <a:cs typeface="Arial" panose="020B0604020202020204" pitchFamily="34" charset="0"/>
              </a:rPr>
              <a:t>Maximum Likelihood (ML)</a:t>
            </a:r>
          </a:p>
          <a:p>
            <a:pPr lvl="1" eaLnBrk="1" hangingPunct="1"/>
            <a:r>
              <a:rPr lang="da-DK" altLang="en-US" sz="1500" dirty="0">
                <a:latin typeface="Arial" panose="020B0604020202020204" pitchFamily="34" charset="0"/>
                <a:cs typeface="Arial" panose="020B0604020202020204" pitchFamily="34" charset="0"/>
              </a:rPr>
              <a:t>Advanced statistical method</a:t>
            </a:r>
          </a:p>
          <a:p>
            <a:pPr lvl="1" eaLnBrk="1" hangingPunct="1"/>
            <a:r>
              <a:rPr lang="da-DK" altLang="en-US" sz="1500" dirty="0">
                <a:latin typeface="Arial" panose="020B0604020202020204" pitchFamily="34" charset="0"/>
                <a:cs typeface="Arial" panose="020B0604020202020204" pitchFamily="34" charset="0"/>
              </a:rPr>
              <a:t>Most probable tree given the data and the model</a:t>
            </a:r>
          </a:p>
        </p:txBody>
      </p:sp>
    </p:spTree>
    <p:extLst>
      <p:ext uri="{BB962C8B-B14F-4D97-AF65-F5344CB8AC3E}">
        <p14:creationId xmlns:p14="http://schemas.microsoft.com/office/powerpoint/2010/main" val="4284097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776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776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77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066800" y="132553"/>
            <a:ext cx="10058400" cy="1450757"/>
          </a:xfrm>
        </p:spPr>
        <p:txBody>
          <a:bodyPr/>
          <a:lstStyle/>
          <a:p>
            <a:pPr>
              <a:defRPr/>
            </a:pPr>
            <a:r>
              <a:rPr lang="da-DK" altLang="en-US" b="1" dirty="0">
                <a:latin typeface="Arial" panose="020B0604020202020204" pitchFamily="34" charset="0"/>
                <a:cs typeface="Arial" panose="020B0604020202020204" pitchFamily="34" charset="0"/>
              </a:rPr>
              <a:t>Maximum parsimony (MP)</a:t>
            </a:r>
          </a:p>
        </p:txBody>
      </p:sp>
      <p:sp>
        <p:nvSpPr>
          <p:cNvPr id="135171" name="Rectangle 3"/>
          <p:cNvSpPr>
            <a:spLocks noGrp="1" noChangeArrowheads="1"/>
          </p:cNvSpPr>
          <p:nvPr>
            <p:ph idx="1"/>
          </p:nvPr>
        </p:nvSpPr>
        <p:spPr>
          <a:xfrm>
            <a:off x="1084401" y="1660167"/>
            <a:ext cx="9004908" cy="4023360"/>
          </a:xfrm>
        </p:spPr>
        <p:txBody>
          <a:bodyPr rtlCol="0">
            <a:normAutofit/>
          </a:bodyPr>
          <a:lstStyle/>
          <a:p>
            <a:pPr>
              <a:buFont typeface="Wingdings" panose="05000000000000000000" pitchFamily="2" charset="2"/>
              <a:buChar char="§"/>
              <a:defRPr/>
            </a:pPr>
            <a:r>
              <a:rPr lang="da-DK" altLang="en-US" sz="2000" dirty="0">
                <a:latin typeface="Arial" panose="020B0604020202020204" pitchFamily="34" charset="0"/>
                <a:cs typeface="Arial" panose="020B0604020202020204" pitchFamily="34" charset="0"/>
              </a:rPr>
              <a:t>For each positon in the alignemnt all possible trees are evaluated and are given a score based on the number of evooution changes.</a:t>
            </a:r>
          </a:p>
          <a:p>
            <a:pPr>
              <a:buFont typeface="Wingdings" panose="05000000000000000000" pitchFamily="2" charset="2"/>
              <a:buChar char="§"/>
              <a:defRPr/>
            </a:pPr>
            <a:r>
              <a:rPr lang="da-DK" altLang="en-US" sz="2000" dirty="0">
                <a:latin typeface="Arial" panose="020B0604020202020204" pitchFamily="34" charset="0"/>
                <a:cs typeface="Arial" panose="020B0604020202020204" pitchFamily="34" charset="0"/>
              </a:rPr>
              <a:t>More time consuming</a:t>
            </a:r>
          </a:p>
          <a:p>
            <a:pPr>
              <a:buFont typeface="Wingdings" panose="05000000000000000000" pitchFamily="2" charset="2"/>
              <a:buChar char="§"/>
              <a:defRPr/>
            </a:pPr>
            <a:r>
              <a:rPr lang="da-DK" altLang="en-US" sz="2000" dirty="0">
                <a:latin typeface="Arial" panose="020B0604020202020204" pitchFamily="34" charset="0"/>
                <a:cs typeface="Arial" panose="020B0604020202020204" pitchFamily="34" charset="0"/>
              </a:rPr>
              <a:t>Used for closely related sequences</a:t>
            </a:r>
          </a:p>
          <a:p>
            <a:pPr>
              <a:buFont typeface="Wingdings" panose="05000000000000000000" pitchFamily="2" charset="2"/>
              <a:buChar char="§"/>
              <a:defRPr/>
            </a:pPr>
            <a:r>
              <a:rPr lang="da-DK" altLang="en-US" sz="2000" dirty="0">
                <a:latin typeface="Arial" panose="020B0604020202020204" pitchFamily="34" charset="0"/>
                <a:cs typeface="Arial" panose="020B0604020202020204" pitchFamily="34" charset="0"/>
              </a:rPr>
              <a:t>The most parsimonious tree is the one with the fewest evolutionary changes</a:t>
            </a:r>
          </a:p>
          <a:p>
            <a:pPr>
              <a:buFont typeface="Wingdings" panose="05000000000000000000" pitchFamily="2" charset="2"/>
              <a:buChar char="§"/>
              <a:defRPr/>
            </a:pPr>
            <a:r>
              <a:rPr lang="da-DK" altLang="en-US" sz="2000" dirty="0">
                <a:latin typeface="Arial" panose="020B0604020202020204" pitchFamily="34" charset="0"/>
                <a:cs typeface="Arial" panose="020B0604020202020204" pitchFamily="34" charset="0"/>
              </a:rPr>
              <a:t>MP methods are available for DNA in Programs </a:t>
            </a:r>
            <a:r>
              <a:rPr lang="da-DK" altLang="en-US" sz="2000" b="1" dirty="0">
                <a:latin typeface="Arial" panose="020B0604020202020204" pitchFamily="34" charset="0"/>
                <a:cs typeface="Arial" panose="020B0604020202020204" pitchFamily="34" charset="0"/>
              </a:rPr>
              <a:t>paup, molphy, phylo_win</a:t>
            </a:r>
          </a:p>
        </p:txBody>
      </p:sp>
    </p:spTree>
    <p:extLst>
      <p:ext uri="{BB962C8B-B14F-4D97-AF65-F5344CB8AC3E}">
        <p14:creationId xmlns:p14="http://schemas.microsoft.com/office/powerpoint/2010/main" val="322169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097279" y="492665"/>
            <a:ext cx="10058400" cy="1450757"/>
          </a:xfrm>
        </p:spPr>
        <p:txBody>
          <a:bodyPr/>
          <a:lstStyle/>
          <a:p>
            <a:pPr>
              <a:defRPr/>
            </a:pPr>
            <a:r>
              <a:rPr lang="da-DK" altLang="en-US" b="1" dirty="0">
                <a:latin typeface="Arial" panose="020B0604020202020204" pitchFamily="34" charset="0"/>
                <a:cs typeface="Arial" panose="020B0604020202020204" pitchFamily="34" charset="0"/>
              </a:rPr>
              <a:t>Maximum Likelihood</a:t>
            </a:r>
          </a:p>
        </p:txBody>
      </p:sp>
      <p:sp>
        <p:nvSpPr>
          <p:cNvPr id="136195" name="Rectangle 3"/>
          <p:cNvSpPr>
            <a:spLocks noGrp="1" noChangeArrowheads="1"/>
          </p:cNvSpPr>
          <p:nvPr>
            <p:ph idx="1"/>
          </p:nvPr>
        </p:nvSpPr>
        <p:spPr>
          <a:xfrm>
            <a:off x="1210613" y="1943422"/>
            <a:ext cx="9043545" cy="4023360"/>
          </a:xfrm>
        </p:spPr>
        <p:txBody>
          <a:bodyPr/>
          <a:lstStyle/>
          <a:p>
            <a:pPr eaLnBrk="1" hangingPunct="1">
              <a:buFont typeface="Wingdings" panose="05000000000000000000" pitchFamily="2" charset="2"/>
              <a:buChar char="§"/>
            </a:pPr>
            <a:r>
              <a:rPr lang="da-DK" altLang="en-US" sz="1800" dirty="0">
                <a:latin typeface="Arial" panose="020B0604020202020204" pitchFamily="34" charset="0"/>
                <a:cs typeface="Arial" panose="020B0604020202020204" pitchFamily="34" charset="0"/>
              </a:rPr>
              <a:t>This methods also uses each position in an alignment, evaluate all possible trees and calcultes the likelihood for each tree.</a:t>
            </a:r>
          </a:p>
          <a:p>
            <a:pPr eaLnBrk="1" hangingPunct="1">
              <a:buFont typeface="Wingdings" panose="05000000000000000000" pitchFamily="2" charset="2"/>
              <a:buChar char="§"/>
            </a:pPr>
            <a:r>
              <a:rPr lang="da-DK" altLang="en-US" sz="1800" dirty="0">
                <a:latin typeface="Arial" panose="020B0604020202020204" pitchFamily="34" charset="0"/>
                <a:cs typeface="Arial" panose="020B0604020202020204" pitchFamily="34" charset="0"/>
              </a:rPr>
              <a:t>The tree with the maximum likelihood is the most probable tree.</a:t>
            </a:r>
          </a:p>
          <a:p>
            <a:pPr eaLnBrk="1" hangingPunct="1">
              <a:buFont typeface="Wingdings" panose="05000000000000000000" pitchFamily="2" charset="2"/>
              <a:buChar char="§"/>
            </a:pPr>
            <a:r>
              <a:rPr lang="da-DK" altLang="en-US" sz="1800" dirty="0">
                <a:latin typeface="Arial" panose="020B0604020202020204" pitchFamily="34" charset="0"/>
                <a:cs typeface="Arial" panose="020B0604020202020204" pitchFamily="34" charset="0"/>
              </a:rPr>
              <a:t>Slowest methods but gives the best result</a:t>
            </a:r>
          </a:p>
          <a:p>
            <a:pPr eaLnBrk="1" hangingPunct="1">
              <a:buFont typeface="Wingdings" panose="05000000000000000000" pitchFamily="2" charset="2"/>
              <a:buChar char="§"/>
            </a:pPr>
            <a:r>
              <a:rPr lang="da-DK" altLang="en-US" sz="1800" dirty="0">
                <a:latin typeface="Arial" panose="020B0604020202020204" pitchFamily="34" charset="0"/>
                <a:cs typeface="Arial" panose="020B0604020202020204" pitchFamily="34" charset="0"/>
              </a:rPr>
              <a:t>Used for any set of sequence.</a:t>
            </a:r>
          </a:p>
          <a:p>
            <a:pPr eaLnBrk="1" hangingPunct="1">
              <a:buFont typeface="Wingdings" panose="05000000000000000000" pitchFamily="2" charset="2"/>
              <a:buChar char="§"/>
            </a:pPr>
            <a:r>
              <a:rPr lang="da-DK" altLang="en-US" sz="1800" dirty="0">
                <a:latin typeface="Arial" panose="020B0604020202020204" pitchFamily="34" charset="0"/>
                <a:cs typeface="Arial" panose="020B0604020202020204" pitchFamily="34" charset="0"/>
              </a:rPr>
              <a:t>Maximum likelikhood methods can found in </a:t>
            </a:r>
            <a:r>
              <a:rPr lang="da-DK" altLang="en-US" sz="1800" b="1" dirty="0">
                <a:latin typeface="Arial" panose="020B0604020202020204" pitchFamily="34" charset="0"/>
                <a:cs typeface="Arial" panose="020B0604020202020204" pitchFamily="34" charset="0"/>
              </a:rPr>
              <a:t>phylip, paup or puzzle</a:t>
            </a:r>
          </a:p>
          <a:p>
            <a:pPr eaLnBrk="1" hangingPunct="1">
              <a:buFont typeface="Wingdings" panose="05000000000000000000" pitchFamily="2" charset="2"/>
              <a:buChar char="§"/>
            </a:pPr>
            <a:endParaRPr lang="da-DK"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8007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6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61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6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5112-C905-4A1E-BCA7-006FF5B0ED9E}"/>
            </a:ext>
          </a:extLst>
        </p:cNvPr>
        <p:cNvGrpSpPr/>
        <p:nvPr/>
      </p:nvGrpSpPr>
      <p:grpSpPr>
        <a:xfrm>
          <a:off x="0" y="0"/>
          <a:ext cx="0" cy="0"/>
          <a:chOff x="0" y="0"/>
          <a:chExt cx="0" cy="0"/>
        </a:xfrm>
      </p:grpSpPr>
      <p:sp>
        <p:nvSpPr>
          <p:cNvPr id="3" name="object 6" descr="$PPTXTitle">
            <a:extLst>
              <a:ext uri="{FF2B5EF4-FFF2-40B4-BE49-F238E27FC236}">
                <a16:creationId xmlns:a16="http://schemas.microsoft.com/office/drawing/2014/main" id="{A54000D2-D658-6B64-7A6E-F9AC0447A7F9}"/>
              </a:ext>
            </a:extLst>
          </p:cNvPr>
          <p:cNvSpPr txBox="1">
            <a:spLocks/>
          </p:cNvSpPr>
          <p:nvPr/>
        </p:nvSpPr>
        <p:spPr>
          <a:xfrm>
            <a:off x="412956" y="260255"/>
            <a:ext cx="9782269" cy="690574"/>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GB" b="1" spc="65" dirty="0">
                <a:latin typeface="Arial" panose="020B0604020202020204" pitchFamily="34" charset="0"/>
                <a:cs typeface="Arial" panose="020B0604020202020204" pitchFamily="34" charset="0"/>
              </a:rPr>
              <a:t>What is Sequence Alignment?</a:t>
            </a:r>
            <a:endParaRPr lang="en-GB"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126A20-C748-F2BE-B9BF-90222610355C}"/>
              </a:ext>
            </a:extLst>
          </p:cNvPr>
          <p:cNvSpPr txBox="1"/>
          <p:nvPr/>
        </p:nvSpPr>
        <p:spPr>
          <a:xfrm>
            <a:off x="412956" y="1337187"/>
            <a:ext cx="9856840" cy="1015663"/>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Sequence alignment is the process of arranging two or more biological sequences such as nucleotide (DNA, RNA), or amino acid (protein) sequences to identify regions of similarity.</a:t>
            </a:r>
          </a:p>
        </p:txBody>
      </p:sp>
      <p:pic>
        <p:nvPicPr>
          <p:cNvPr id="3074" name="Picture 2" descr="Multiple Sequence Alignment (DNA) | BioRender Science Templates">
            <a:extLst>
              <a:ext uri="{FF2B5EF4-FFF2-40B4-BE49-F238E27FC236}">
                <a16:creationId xmlns:a16="http://schemas.microsoft.com/office/drawing/2014/main" id="{A667F294-CA21-6A01-1394-E50BAB9D89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863" b="50000"/>
          <a:stretch>
            <a:fillRect/>
          </a:stretch>
        </p:blipFill>
        <p:spPr bwMode="auto">
          <a:xfrm>
            <a:off x="1894840" y="2739208"/>
            <a:ext cx="6858000" cy="76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81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863D86-2A56-7AE7-B51D-6EB0757E9007}"/>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6" descr="$PPTXTitle">
            <a:extLst>
              <a:ext uri="{FF2B5EF4-FFF2-40B4-BE49-F238E27FC236}">
                <a16:creationId xmlns:a16="http://schemas.microsoft.com/office/drawing/2014/main" id="{EBAD447E-AA48-25EF-9586-CE158B1C0702}"/>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spcAft>
                <a:spcPts val="600"/>
              </a:spcAft>
            </a:pPr>
            <a:r>
              <a:rPr lang="en-US" sz="5200" b="1" kern="1200" spc="65">
                <a:solidFill>
                  <a:schemeClr val="tx1"/>
                </a:solidFill>
                <a:latin typeface="+mj-lt"/>
                <a:ea typeface="+mj-ea"/>
                <a:cs typeface="+mj-cs"/>
              </a:rPr>
              <a:t>What alignments can help?</a:t>
            </a:r>
            <a:endParaRPr lang="en-US" sz="5200" b="1" kern="1200">
              <a:solidFill>
                <a:schemeClr val="tx1"/>
              </a:solidFill>
              <a:latin typeface="+mj-lt"/>
              <a:ea typeface="+mj-ea"/>
              <a:cs typeface="+mj-cs"/>
            </a:endParaRPr>
          </a:p>
        </p:txBody>
      </p:sp>
      <p:graphicFrame>
        <p:nvGraphicFramePr>
          <p:cNvPr id="17" name="TextBox 3">
            <a:extLst>
              <a:ext uri="{FF2B5EF4-FFF2-40B4-BE49-F238E27FC236}">
                <a16:creationId xmlns:a16="http://schemas.microsoft.com/office/drawing/2014/main" id="{AE2AD14E-4FA4-FDFC-121A-3D3080F861D8}"/>
              </a:ext>
            </a:extLst>
          </p:cNvPr>
          <p:cNvGraphicFramePr/>
          <p:nvPr>
            <p:extLst>
              <p:ext uri="{D42A27DB-BD31-4B8C-83A1-F6EECF244321}">
                <p14:modId xmlns:p14="http://schemas.microsoft.com/office/powerpoint/2010/main" val="34418554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721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E009A-DD40-86C2-21F3-111487E5B319}"/>
            </a:ext>
          </a:extLst>
        </p:cNvPr>
        <p:cNvGrpSpPr/>
        <p:nvPr/>
      </p:nvGrpSpPr>
      <p:grpSpPr>
        <a:xfrm>
          <a:off x="0" y="0"/>
          <a:ext cx="0" cy="0"/>
          <a:chOff x="0" y="0"/>
          <a:chExt cx="0" cy="0"/>
        </a:xfrm>
      </p:grpSpPr>
      <p:sp>
        <p:nvSpPr>
          <p:cNvPr id="3" name="object 6" descr="$PPTXTitle">
            <a:extLst>
              <a:ext uri="{FF2B5EF4-FFF2-40B4-BE49-F238E27FC236}">
                <a16:creationId xmlns:a16="http://schemas.microsoft.com/office/drawing/2014/main" id="{37C6B774-F90C-2705-00A7-19B617F3F608}"/>
              </a:ext>
            </a:extLst>
          </p:cNvPr>
          <p:cNvSpPr txBox="1">
            <a:spLocks/>
          </p:cNvSpPr>
          <p:nvPr/>
        </p:nvSpPr>
        <p:spPr>
          <a:xfrm>
            <a:off x="580105" y="260255"/>
            <a:ext cx="11208773" cy="1257395"/>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GB" sz="4000" b="1" spc="65" dirty="0" err="1">
                <a:latin typeface="Arial" panose="020B0604020202020204" pitchFamily="34" charset="0"/>
                <a:cs typeface="Arial" panose="020B0604020202020204" pitchFamily="34" charset="0"/>
              </a:rPr>
              <a:t>lmportance</a:t>
            </a:r>
            <a:r>
              <a:rPr lang="en-GB" sz="4000" b="1" spc="65" dirty="0">
                <a:latin typeface="Arial" panose="020B0604020202020204" pitchFamily="34" charset="0"/>
                <a:cs typeface="Arial" panose="020B0604020202020204" pitchFamily="34" charset="0"/>
              </a:rPr>
              <a:t> of Sequence Alignment in</a:t>
            </a:r>
          </a:p>
          <a:p>
            <a:pPr marL="12700">
              <a:lnSpc>
                <a:spcPct val="100000"/>
              </a:lnSpc>
              <a:spcBef>
                <a:spcPts val="105"/>
              </a:spcBef>
            </a:pPr>
            <a:r>
              <a:rPr lang="en-GB" sz="4000" b="1" spc="65" dirty="0">
                <a:latin typeface="Arial" panose="020B0604020202020204" pitchFamily="34" charset="0"/>
                <a:cs typeface="Arial" panose="020B0604020202020204" pitchFamily="34" charset="0"/>
              </a:rPr>
              <a:t>Bioinformatics</a:t>
            </a:r>
          </a:p>
        </p:txBody>
      </p:sp>
      <p:sp>
        <p:nvSpPr>
          <p:cNvPr id="4" name="TextBox 3">
            <a:extLst>
              <a:ext uri="{FF2B5EF4-FFF2-40B4-BE49-F238E27FC236}">
                <a16:creationId xmlns:a16="http://schemas.microsoft.com/office/drawing/2014/main" id="{B61FB1F2-65D9-CB51-2C15-BD591A542112}"/>
              </a:ext>
            </a:extLst>
          </p:cNvPr>
          <p:cNvSpPr txBox="1"/>
          <p:nvPr/>
        </p:nvSpPr>
        <p:spPr>
          <a:xfrm>
            <a:off x="580105" y="1774067"/>
            <a:ext cx="5414295" cy="5016758"/>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Evolutionary Relationships </a:t>
            </a:r>
          </a:p>
          <a:p>
            <a:endParaRPr lang="en-GB"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GB" sz="2000" dirty="0">
                <a:latin typeface="Arial" panose="020B0604020202020204" pitchFamily="34" charset="0"/>
                <a:cs typeface="Arial" panose="020B0604020202020204" pitchFamily="34" charset="0"/>
              </a:rPr>
              <a:t>Helps in identifying similarities between genes/</a:t>
            </a:r>
          </a:p>
          <a:p>
            <a:pPr marL="342900" indent="-342900">
              <a:buFont typeface="Wingdings" panose="05000000000000000000" pitchFamily="2" charset="2"/>
              <a:buChar char="§"/>
            </a:pPr>
            <a:r>
              <a:rPr lang="en-GB" sz="2000" dirty="0">
                <a:latin typeface="Arial" panose="020B0604020202020204" pitchFamily="34" charset="0"/>
                <a:cs typeface="Arial" panose="020B0604020202020204" pitchFamily="34" charset="0"/>
              </a:rPr>
              <a:t>proteins from different species.</a:t>
            </a:r>
          </a:p>
          <a:p>
            <a:pPr marL="342900" indent="-342900">
              <a:buFont typeface="Wingdings" panose="05000000000000000000" pitchFamily="2" charset="2"/>
              <a:buChar char="§"/>
            </a:pPr>
            <a:endParaRPr lang="en-GB"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GB" sz="2000" dirty="0">
                <a:latin typeface="Arial" panose="020B0604020202020204" pitchFamily="34" charset="0"/>
                <a:cs typeface="Arial" panose="020B0604020202020204" pitchFamily="34" charset="0"/>
              </a:rPr>
              <a:t>Homologous sequences,(genes from a common ancestor) can be identified through alignment.</a:t>
            </a:r>
          </a:p>
          <a:p>
            <a:pPr marL="342900" indent="-342900">
              <a:buFont typeface="Wingdings" panose="05000000000000000000" pitchFamily="2" charset="2"/>
              <a:buChar char="§"/>
            </a:pPr>
            <a:endParaRPr lang="en-GB"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GB" sz="2000" dirty="0">
                <a:latin typeface="Arial" panose="020B0604020202020204" pitchFamily="34" charset="0"/>
                <a:cs typeface="Arial" panose="020B0604020202020204" pitchFamily="34" charset="0"/>
              </a:rPr>
              <a:t>Helps inferring evolutionary distances using substitution patterns (changes in nucleotides).</a:t>
            </a:r>
          </a:p>
          <a:p>
            <a:pPr marL="342900" indent="-342900">
              <a:buFont typeface="Wingdings" panose="05000000000000000000" pitchFamily="2" charset="2"/>
              <a:buChar char="§"/>
            </a:pPr>
            <a:endParaRPr lang="en-GB"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GB" sz="2000" dirty="0">
                <a:latin typeface="Arial" panose="020B0604020202020204" pitchFamily="34" charset="0"/>
                <a:cs typeface="Arial" panose="020B0604020202020204" pitchFamily="34" charset="0"/>
              </a:rPr>
              <a:t>Helps in phylogenetic tree construction</a:t>
            </a:r>
          </a:p>
          <a:p>
            <a:endParaRPr lang="en-GB"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6FCB80B-C5A0-DF7F-2D5F-2F8E6A67EBE1}"/>
              </a:ext>
            </a:extLst>
          </p:cNvPr>
          <p:cNvPicPr>
            <a:picLocks noChangeAspect="1"/>
          </p:cNvPicPr>
          <p:nvPr/>
        </p:nvPicPr>
        <p:blipFill>
          <a:blip r:embed="rId2"/>
          <a:stretch>
            <a:fillRect/>
          </a:stretch>
        </p:blipFill>
        <p:spPr>
          <a:xfrm>
            <a:off x="6197602" y="2208412"/>
            <a:ext cx="5331233" cy="3410067"/>
          </a:xfrm>
          <a:prstGeom prst="rect">
            <a:avLst/>
          </a:prstGeom>
        </p:spPr>
      </p:pic>
    </p:spTree>
    <p:extLst>
      <p:ext uri="{BB962C8B-B14F-4D97-AF65-F5344CB8AC3E}">
        <p14:creationId xmlns:p14="http://schemas.microsoft.com/office/powerpoint/2010/main" val="853380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535</TotalTime>
  <Words>2737</Words>
  <Application>Microsoft Office PowerPoint</Application>
  <PresentationFormat>Widescreen</PresentationFormat>
  <Paragraphs>430</Paragraphs>
  <Slides>64</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64</vt:i4>
      </vt:variant>
    </vt:vector>
  </HeadingPairs>
  <TitlesOfParts>
    <vt:vector size="72" baseType="lpstr">
      <vt:lpstr>Aptos</vt:lpstr>
      <vt:lpstr>Aptos Display</vt:lpstr>
      <vt:lpstr>Arial</vt:lpstr>
      <vt:lpstr>Helvetica Neue</vt:lpstr>
      <vt:lpstr>inherit</vt:lpstr>
      <vt:lpstr>Wingdings</vt:lpstr>
      <vt:lpstr>Office Theme</vt:lpstr>
      <vt:lpstr>Custom Design</vt:lpstr>
      <vt:lpstr>Introduction to Bioinformatics  Day 2: Sequence Alignment and Phylogenetic 13th January 2026</vt:lpstr>
      <vt:lpstr>PowerPoint Presentation</vt:lpstr>
      <vt:lpstr>Day 2: Sequence Alignment and Phylogenetic  Morning Session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Needleman-Wunsch algorithm</vt:lpstr>
      <vt:lpstr>Constructing the matrix</vt:lpstr>
      <vt:lpstr>1. Initializing the scoring matrix</vt:lpstr>
      <vt:lpstr>2. Filling the matrix</vt:lpstr>
      <vt:lpstr>Contd..</vt:lpstr>
      <vt:lpstr>3. Traceback</vt:lpstr>
      <vt:lpstr>4. Alignment</vt:lpstr>
      <vt:lpstr>Contd…</vt:lpstr>
      <vt:lpstr>Result of alignment</vt:lpstr>
      <vt:lpstr>PowerPoint Presentation</vt:lpstr>
      <vt:lpstr>Constructing the matrix </vt:lpstr>
      <vt:lpstr>Contd..</vt:lpstr>
      <vt:lpstr>Traceback </vt:lpstr>
      <vt:lpstr>Alignment </vt:lpstr>
      <vt:lpstr>PowerPoint Presentation</vt:lpstr>
      <vt:lpstr>Example</vt:lpstr>
      <vt:lpstr>PowerPoint Presentation</vt:lpstr>
      <vt:lpstr>PowerPoint Presentation</vt:lpstr>
      <vt:lpstr>PowerPoint Presentation</vt:lpstr>
      <vt:lpstr>PowerPoint Presentation</vt:lpstr>
      <vt:lpstr>PowerPoint Presentation</vt:lpstr>
      <vt:lpstr>Contd…</vt:lpstr>
      <vt:lpstr>PowerPoint Presentation</vt:lpstr>
      <vt:lpstr>PowerPoint Presentation</vt:lpstr>
      <vt:lpstr>PowerPoint Presentation</vt:lpstr>
      <vt:lpstr>PowerPoint Presentation</vt:lpstr>
      <vt:lpstr>PowerPoint Presentation</vt:lpstr>
      <vt:lpstr>Lunch Break</vt:lpstr>
      <vt:lpstr>Day 2: Sequence Alignment and Phylogenetic  Afternoon Session</vt:lpstr>
      <vt:lpstr>PowerPoint Presentation</vt:lpstr>
      <vt:lpstr>Phylogenetic tree</vt:lpstr>
      <vt:lpstr>PowerPoint Presentation</vt:lpstr>
      <vt:lpstr>PowerPoint Presentation</vt:lpstr>
      <vt:lpstr>Importance of Phylogenetic Tree </vt:lpstr>
      <vt:lpstr>PowerPoint Presentation</vt:lpstr>
      <vt:lpstr>PowerPoint Presentation</vt:lpstr>
      <vt:lpstr>PowerPoint Presentation</vt:lpstr>
      <vt:lpstr>PowerPoint Presentation</vt:lpstr>
      <vt:lpstr>PowerPoint Presentation</vt:lpstr>
      <vt:lpstr>In phylogeny, the node is also known as a “clade” as well. Though there are so many different variations of the phylogenetic tree, every method of making a tree depicts the same type of information. Take a look at various trees shown in the figure   Keep in mind that whatever the shape, topology or structure of the tree is, it must have a common node if rooted and branched.  To read a tree, start with the tip of the branches and see where the branch ends (the node), based on that information you can depict or conclude which organism is nearer or closer and which are distantly related.  </vt:lpstr>
      <vt:lpstr>Phylogeny in fungus</vt:lpstr>
      <vt:lpstr>Applications of a phylogenetic tree:  </vt:lpstr>
      <vt:lpstr>PowerPoint Presentation</vt:lpstr>
      <vt:lpstr>Software</vt:lpstr>
      <vt:lpstr>Selecting sequence</vt:lpstr>
      <vt:lpstr>Building Phylogenetic Trees</vt:lpstr>
      <vt:lpstr>Distance based methods</vt:lpstr>
      <vt:lpstr>UPGMA Vs Fitch Margoliash Method</vt:lpstr>
      <vt:lpstr>Neighbour joining</vt:lpstr>
      <vt:lpstr>Character methods</vt:lpstr>
      <vt:lpstr>Maximum parsimony (MP)</vt:lpstr>
      <vt:lpstr>Maximum Likelihood</vt:lpstr>
    </vt:vector>
  </TitlesOfParts>
  <Company>Oxford Brookes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Ali</dc:creator>
  <cp:lastModifiedBy>Muhammad Ali</cp:lastModifiedBy>
  <cp:revision>10</cp:revision>
  <dcterms:created xsi:type="dcterms:W3CDTF">2026-01-05T16:21:42Z</dcterms:created>
  <dcterms:modified xsi:type="dcterms:W3CDTF">2026-01-06T01:17:24Z</dcterms:modified>
</cp:coreProperties>
</file>